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46"/>
  </p:notesMasterIdLst>
  <p:sldIdLst>
    <p:sldId id="260" r:id="rId2"/>
    <p:sldId id="262" r:id="rId3"/>
    <p:sldId id="263" r:id="rId4"/>
    <p:sldId id="264" r:id="rId5"/>
    <p:sldId id="265" r:id="rId6"/>
    <p:sldId id="307" r:id="rId7"/>
    <p:sldId id="308" r:id="rId8"/>
    <p:sldId id="266" r:id="rId9"/>
    <p:sldId id="268" r:id="rId10"/>
    <p:sldId id="269" r:id="rId11"/>
    <p:sldId id="271" r:id="rId12"/>
    <p:sldId id="272" r:id="rId13"/>
    <p:sldId id="273" r:id="rId14"/>
    <p:sldId id="275" r:id="rId15"/>
    <p:sldId id="274" r:id="rId16"/>
    <p:sldId id="276" r:id="rId17"/>
    <p:sldId id="310" r:id="rId18"/>
    <p:sldId id="277" r:id="rId19"/>
    <p:sldId id="278" r:id="rId20"/>
    <p:sldId id="279" r:id="rId21"/>
    <p:sldId id="280" r:id="rId22"/>
    <p:sldId id="281" r:id="rId23"/>
    <p:sldId id="282" r:id="rId24"/>
    <p:sldId id="297" r:id="rId25"/>
    <p:sldId id="283" r:id="rId26"/>
    <p:sldId id="284" r:id="rId27"/>
    <p:sldId id="285" r:id="rId28"/>
    <p:sldId id="286" r:id="rId29"/>
    <p:sldId id="287" r:id="rId30"/>
    <p:sldId id="288" r:id="rId31"/>
    <p:sldId id="289" r:id="rId32"/>
    <p:sldId id="299" r:id="rId33"/>
    <p:sldId id="290" r:id="rId34"/>
    <p:sldId id="301" r:id="rId35"/>
    <p:sldId id="291" r:id="rId36"/>
    <p:sldId id="292" r:id="rId37"/>
    <p:sldId id="302" r:id="rId38"/>
    <p:sldId id="300" r:id="rId39"/>
    <p:sldId id="303" r:id="rId40"/>
    <p:sldId id="293" r:id="rId41"/>
    <p:sldId id="295" r:id="rId42"/>
    <p:sldId id="304" r:id="rId43"/>
    <p:sldId id="305" r:id="rId44"/>
    <p:sldId id="306" r:id="rId45"/>
  </p:sldIdLst>
  <p:sldSz cx="9144000" cy="5143500" type="screen16x9"/>
  <p:notesSz cx="6858000" cy="9144000"/>
  <p:defaultText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4" autoAdjust="0"/>
    <p:restoredTop sz="50235" autoAdjust="0"/>
  </p:normalViewPr>
  <p:slideViewPr>
    <p:cSldViewPr>
      <p:cViewPr varScale="1">
        <p:scale>
          <a:sx n="73" d="100"/>
          <a:sy n="73" d="100"/>
        </p:scale>
        <p:origin x="-262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721A53-6731-BF49-BA67-0D10F055BD0C}" type="datetimeFigureOut">
              <a:rPr lang="en-US" smtClean="0"/>
              <a:t>7/25/13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CC3C92-A291-4946-99A6-164EE8B9E747}" type="slidenum">
              <a:rPr lang="en-US" smtClean="0"/>
              <a:t>‹#›</a:t>
            </a:fld>
            <a:endParaRPr lang="en-US"/>
          </a:p>
        </p:txBody>
      </p:sp>
    </p:spTree>
    <p:extLst>
      <p:ext uri="{BB962C8B-B14F-4D97-AF65-F5344CB8AC3E}">
        <p14:creationId xmlns:p14="http://schemas.microsoft.com/office/powerpoint/2010/main" val="2240052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 Id="rId3" Type="http://schemas.openxmlformats.org/officeDocument/2006/relationships/hyperlink" Target="http://www.opengl.org/archives/resources/faq/technical/polygonoffset.htm"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s://github.com/virtualglobebook/OpenGlobe"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github.com/AnalyticalGraphicsInc/cesium/blob/b16/Source/Renderer/DrawCommand.j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github.com/AnalyticalGraphicsInc/cesium/blob/b16/Source/Scene/Scene.js"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 Id="rId3" Type="http://schemas.openxmlformats.org/officeDocument/2006/relationships/hyperlink" Target="https://github.com/AnalyticalGraphicsInc/cesium/blob/b16/Source/Scene/Scene.j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s://github.com/AnalyticalGraphicsInc/cesium/blob/b16/Source/Scene/Scene.js"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s://github.com/AnalyticalGraphicsInc/cesium/blob/b16/Source/Scene/Scene.j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 Id="rId3" Type="http://schemas.openxmlformats.org/officeDocument/2006/relationships/hyperlink" Target="https://github.com/AnalyticalGraphicsInc/cesium/wiki/Data-Driven-Renderer-Details"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a developer</a:t>
            </a:r>
            <a:r>
              <a:rPr lang="en-US" baseline="0" dirty="0" smtClean="0"/>
              <a:t> at AGI where I develop OpenGL and WebGL virtual globes for aerospace and defense communities.</a:t>
            </a:r>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1</a:t>
            </a:fld>
            <a:endParaRPr lang="en-US"/>
          </a:p>
        </p:txBody>
      </p:sp>
    </p:spTree>
    <p:extLst>
      <p:ext uri="{BB962C8B-B14F-4D97-AF65-F5344CB8AC3E}">
        <p14:creationId xmlns:p14="http://schemas.microsoft.com/office/powerpoint/2010/main" val="129516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is z-fighting throughout the distant mountains.  I circled a few of the major areas.  Terrain geometry is z-fighting with skirts used to prevent cracks.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Z-fighting is even more irritating when</a:t>
            </a:r>
            <a:r>
              <a:rPr lang="en-US" baseline="0" dirty="0" smtClean="0"/>
              <a:t> things are moving as shown in the video [</a:t>
            </a:r>
            <a:r>
              <a:rPr lang="en-US" dirty="0" smtClean="0"/>
              <a:t>videos/zfighting.wmv]</a:t>
            </a:r>
            <a:r>
              <a:rPr lang="en-US" baseline="0" dirty="0" smtClean="0"/>
              <a:t>.  I promise that our software doesn’t do this by default; I hacked it to make the video.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Notice how there is no z-fighting closer to the viewer, for example, with the UAV or nearby foothills.</a:t>
            </a:r>
          </a:p>
        </p:txBody>
      </p:sp>
      <p:sp>
        <p:nvSpPr>
          <p:cNvPr id="4" name="Slide Number Placeholder 3"/>
          <p:cNvSpPr>
            <a:spLocks noGrp="1"/>
          </p:cNvSpPr>
          <p:nvPr>
            <p:ph type="sldNum" sz="quarter" idx="10"/>
          </p:nvPr>
        </p:nvSpPr>
        <p:spPr/>
        <p:txBody>
          <a:bodyPr/>
          <a:lstStyle/>
          <a:p>
            <a:fld id="{D9089A60-C5EA-4568-910C-25EA64CD51C6}" type="slidenum">
              <a:rPr lang="en-US" smtClean="0"/>
              <a:t>10</a:t>
            </a:fld>
            <a:endParaRPr lang="en-US"/>
          </a:p>
        </p:txBody>
      </p:sp>
    </p:spTree>
    <p:extLst>
      <p:ext uri="{BB962C8B-B14F-4D97-AF65-F5344CB8AC3E}">
        <p14:creationId xmlns:p14="http://schemas.microsoft.com/office/powerpoint/2010/main" val="2424744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take a closer look at z-fighting in massive worlds and solutions.</a:t>
            </a:r>
          </a:p>
          <a:p>
            <a:endParaRPr lang="en-US" dirty="0" smtClean="0"/>
          </a:p>
          <a:p>
            <a:r>
              <a:rPr lang="en-US" dirty="0" smtClean="0"/>
              <a:t>The classic z-fighting example is a piece of paper on a desk.  If the paper and the desk are coplanar, we can see z-fighting artifacts due to floating-point round-off error.  This particular case can be solved many ways including:</a:t>
            </a:r>
          </a:p>
          <a:p>
            <a:pPr marL="171450" indent="-171450">
              <a:buFont typeface="Arial" pitchFamily="34" charset="0"/>
              <a:buChar char="•"/>
            </a:pPr>
            <a:r>
              <a:rPr lang="en-US" dirty="0" smtClean="0"/>
              <a:t>Slightly adjusting the geometry, either when authoring or in a view-dependent</a:t>
            </a:r>
            <a:r>
              <a:rPr lang="en-US" baseline="0" dirty="0" smtClean="0"/>
              <a:t> way at runtime with a call like </a:t>
            </a:r>
            <a:r>
              <a:rPr lang="en-US" baseline="0" dirty="0" err="1" smtClean="0"/>
              <a:t>polygonOffset</a:t>
            </a:r>
            <a:r>
              <a:rPr lang="en-US" baseline="0" dirty="0" smtClean="0"/>
              <a:t> [1]</a:t>
            </a:r>
          </a:p>
          <a:p>
            <a:pPr marL="171450" indent="-171450">
              <a:buFont typeface="Arial" pitchFamily="34" charset="0"/>
              <a:buChar char="•"/>
            </a:pPr>
            <a:r>
              <a:rPr lang="en-US" baseline="0" dirty="0" smtClean="0"/>
              <a:t>Stenciling.  Stencil out the paper.  Render the desk.  Render the paper.</a:t>
            </a:r>
          </a:p>
          <a:p>
            <a:pPr marL="171450" indent="-171450">
              <a:buFont typeface="Arial" pitchFamily="34" charset="0"/>
              <a:buChar char="•"/>
            </a:pPr>
            <a:endParaRPr lang="en-US" baseline="0" dirty="0" smtClean="0"/>
          </a:p>
          <a:p>
            <a:pPr marL="0" indent="0">
              <a:buFont typeface="Arial" pitchFamily="34" charset="0"/>
              <a:buNone/>
            </a:pPr>
            <a:r>
              <a:rPr lang="en-US" baseline="0" dirty="0" smtClean="0"/>
              <a:t>However, z-fighting can occur when geometry is not coplanar, even when geometry is far apart – in some sense.  This is due to the non-linear relationship between z in eye coordinates and z in window coordinates when using a perspective projection.</a:t>
            </a:r>
          </a:p>
          <a:p>
            <a:pPr marL="0" indent="0">
              <a:buFont typeface="Arial" pitchFamily="34" charset="0"/>
              <a:buNone/>
            </a:pPr>
            <a:endParaRPr lang="en-US" baseline="0" dirty="0" smtClean="0"/>
          </a:p>
          <a:p>
            <a:pPr marL="0" indent="0">
              <a:buFont typeface="Arial" pitchFamily="34" charset="0"/>
              <a:buNone/>
            </a:pPr>
            <a:r>
              <a:rPr lang="en-US" baseline="0" dirty="0" smtClean="0"/>
              <a:t>This relationship is controlled by the far-to-near ratio; a bigger ratio makes the relationship more non-linear.  That is, the bigger the view distances and the closer the near plane, the more likely geometry is to z-fight.</a:t>
            </a:r>
          </a:p>
          <a:p>
            <a:pPr marL="0" indent="0">
              <a:buFont typeface="Arial" pitchFamily="34" charset="0"/>
              <a:buNone/>
            </a:pPr>
            <a:endParaRPr lang="en-US" baseline="0" dirty="0" smtClean="0"/>
          </a:p>
          <a:p>
            <a:pPr marL="0" indent="0">
              <a:buFont typeface="Arial" pitchFamily="34" charset="0"/>
              <a:buNone/>
            </a:pPr>
            <a:r>
              <a:rPr lang="en-US" baseline="0" dirty="0" smtClean="0"/>
              <a:t>[1] </a:t>
            </a:r>
            <a:r>
              <a:rPr lang="en-US" dirty="0" smtClean="0">
                <a:hlinkClick r:id="rId3"/>
              </a:rPr>
              <a:t>http://www.opengl.org/archives/resources/faq/technical/polygonoffset.htm</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11</a:t>
            </a:fld>
            <a:endParaRPr lang="en-US"/>
          </a:p>
        </p:txBody>
      </p:sp>
    </p:spTree>
    <p:extLst>
      <p:ext uri="{BB962C8B-B14F-4D97-AF65-F5344CB8AC3E}">
        <p14:creationId xmlns:p14="http://schemas.microsoft.com/office/powerpoint/2010/main" val="2153334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 few graphs to gain some intuition</a:t>
            </a:r>
            <a:r>
              <a:rPr lang="en-US" baseline="0" dirty="0" smtClean="0"/>
              <a:t> about this behavior.</a:t>
            </a:r>
          </a:p>
          <a:p>
            <a:endParaRPr lang="en-US" baseline="0" dirty="0" smtClean="0"/>
          </a:p>
          <a:p>
            <a:r>
              <a:rPr lang="en-US" baseline="0" dirty="0" smtClean="0"/>
              <a:t>When using a perspective projection, if we multiply out the model-view-projection matrix, perspective, divide, and viewport transform, we see that z-window is proportional to 1/z-eye.</a:t>
            </a:r>
          </a:p>
          <a:p>
            <a:endParaRPr lang="en-US" dirty="0" smtClean="0"/>
          </a:p>
          <a:p>
            <a:r>
              <a:rPr lang="en-US" dirty="0" smtClean="0"/>
              <a:t>    Z-window = ((((f + n) / (f – n)) + (2fn / z-eye(f – n))) + 1) / 2</a:t>
            </a:r>
          </a:p>
          <a:p>
            <a:endParaRPr lang="en-US" dirty="0" smtClean="0"/>
          </a:p>
          <a:p>
            <a:r>
              <a:rPr lang="en-US" dirty="0" smtClean="0"/>
              <a:t>(in the common case when the depth range near is zero and far is one).</a:t>
            </a:r>
          </a:p>
          <a:p>
            <a:endParaRPr lang="en-US" dirty="0" smtClean="0"/>
          </a:p>
          <a:p>
            <a:r>
              <a:rPr lang="en-US" dirty="0" smtClean="0"/>
              <a:t>For a given perspective projection, everything on the right-hand side is constant except for z-eye, therefore z-window is proportional to 1/z-eye.</a:t>
            </a:r>
          </a:p>
          <a:p>
            <a:endParaRPr lang="en-US" dirty="0" smtClean="0"/>
          </a:p>
          <a:p>
            <a:r>
              <a:rPr lang="en-US" dirty="0" smtClean="0"/>
              <a:t>This is the result of the perspective divide, which causes perspective foreshortening,</a:t>
            </a:r>
            <a:r>
              <a:rPr lang="en-US" baseline="0" dirty="0" smtClean="0"/>
              <a:t> making objects in the distance appear smaller.</a:t>
            </a:r>
            <a:endParaRPr lang="en-US" dirty="0" smtClean="0"/>
          </a:p>
          <a:p>
            <a:endParaRPr lang="en-US" dirty="0" smtClean="0"/>
          </a:p>
          <a:p>
            <a:r>
              <a:rPr lang="en-US" dirty="0" smtClean="0"/>
              <a:t>As we can see in the graph, a small change in z-eye when z-eye is small results in a big change in 1/z-eye because 1/z-eye is a quickly moving function here.  That same change in z-eye when z-eye is large</a:t>
            </a:r>
            <a:r>
              <a:rPr lang="en-US" baseline="0" dirty="0" smtClean="0"/>
              <a:t> results in a smaller change to 1/z-eye because 1/z-eye is slowly moving then.  In the later case, </a:t>
            </a:r>
            <a:r>
              <a:rPr lang="en-US" b="1" baseline="0" dirty="0" smtClean="0"/>
              <a:t>a small change to z-eye may yield the same z-window, creating rendering artifacts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12</a:t>
            </a:fld>
            <a:endParaRPr lang="en-US"/>
          </a:p>
        </p:txBody>
      </p:sp>
    </p:spTree>
    <p:extLst>
      <p:ext uri="{BB962C8B-B14F-4D97-AF65-F5344CB8AC3E}">
        <p14:creationId xmlns:p14="http://schemas.microsoft.com/office/powerpoint/2010/main" val="3513373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relationship between z-window and z-eye also depends on the near and far distances as shown in this graph.</a:t>
            </a:r>
          </a:p>
          <a:p>
            <a:endParaRPr lang="en-US" dirty="0" smtClean="0"/>
          </a:p>
          <a:p>
            <a:r>
              <a:rPr lang="en-US" dirty="0" smtClean="0"/>
              <a:t>The x-axis is the distance from the near plane in eye coordinates, from 0 to 100.  The y-axis shows z-window from 0 to 1.  In all cases the view distance (f – n)</a:t>
            </a:r>
            <a:r>
              <a:rPr lang="en-US" baseline="0" dirty="0" smtClean="0"/>
              <a:t> is</a:t>
            </a:r>
            <a:r>
              <a:rPr lang="en-US" dirty="0" smtClean="0"/>
              <a:t> 100.  Here we see that as n gets smaller, and hence the far-to-near ratio gets bigger, the precision gets pushed to the near plane.</a:t>
            </a:r>
          </a:p>
          <a:p>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13</a:t>
            </a:fld>
            <a:endParaRPr lang="en-US"/>
          </a:p>
        </p:txBody>
      </p:sp>
    </p:spTree>
    <p:extLst>
      <p:ext uri="{BB962C8B-B14F-4D97-AF65-F5344CB8AC3E}">
        <p14:creationId xmlns:p14="http://schemas.microsoft.com/office/powerpoint/2010/main" val="3513373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minimum triangle separation, s-min, for a distance from the eye, z-eye, is the minimum world-space separation between two triangles required for correct depth occlusion.</a:t>
            </a:r>
          </a:p>
          <a:p>
            <a:endParaRPr lang="en-US" dirty="0" smtClean="0"/>
          </a:p>
          <a:p>
            <a:r>
              <a:rPr lang="en-US" dirty="0" smtClean="0"/>
              <a:t>[Baker99]</a:t>
            </a:r>
            <a:r>
              <a:rPr lang="en-US" baseline="0" dirty="0" smtClean="0"/>
              <a:t> provides an approximation to s-min for an x-bit fixed-point depth buffer:</a:t>
            </a:r>
          </a:p>
          <a:p>
            <a:endParaRPr lang="en-US" baseline="0" dirty="0" smtClean="0"/>
          </a:p>
          <a:p>
            <a:r>
              <a:rPr lang="en-US" baseline="0" dirty="0" smtClean="0"/>
              <a:t>    S-min = (z-eye * z-eye) / ((2^x)n – z-eye)</a:t>
            </a:r>
          </a:p>
          <a:p>
            <a:endParaRPr lang="en-US" baseline="0" dirty="0" smtClean="0"/>
          </a:p>
          <a:p>
            <a:r>
              <a:rPr lang="en-US" dirty="0" smtClean="0"/>
              <a:t>[Akeley06] also show that window coordinate precision, field of view, and error accumulated by single-precision projection, viewport, and </a:t>
            </a:r>
            <a:r>
              <a:rPr lang="en-US" dirty="0" err="1" smtClean="0"/>
              <a:t>rasterization</a:t>
            </a:r>
            <a:r>
              <a:rPr lang="en-US" dirty="0" smtClean="0"/>
              <a:t> arithmetic contribute to effective depth buffer resolution.</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14</a:t>
            </a:fld>
            <a:endParaRPr lang="en-US"/>
          </a:p>
        </p:txBody>
      </p:sp>
    </p:spTree>
    <p:extLst>
      <p:ext uri="{BB962C8B-B14F-4D97-AF65-F5344CB8AC3E}">
        <p14:creationId xmlns:p14="http://schemas.microsoft.com/office/powerpoint/2010/main" val="2954791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ratio of 1,000 is commonly considered acceptable for a 24-bit fixed-point depth buffer [Akeley90].  In practice, we’ve gotten away with higher values depending on how far apart geometry is.  However, 1,000 or even 10,000 is not going to cut it for our massive worlds where Earth’s </a:t>
            </a:r>
            <a:r>
              <a:rPr lang="en-US" dirty="0" err="1" smtClean="0"/>
              <a:t>semiminor</a:t>
            </a:r>
            <a:r>
              <a:rPr lang="en-US" dirty="0" smtClean="0"/>
              <a:t> axis alone</a:t>
            </a:r>
            <a:r>
              <a:rPr lang="en-US" baseline="0" dirty="0" smtClean="0"/>
              <a:t> is over 6,300,000 meters.</a:t>
            </a:r>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15</a:t>
            </a:fld>
            <a:endParaRPr lang="en-US"/>
          </a:p>
        </p:txBody>
      </p:sp>
    </p:spTree>
    <p:extLst>
      <p:ext uri="{BB962C8B-B14F-4D97-AF65-F5344CB8AC3E}">
        <p14:creationId xmlns:p14="http://schemas.microsoft.com/office/powerpoint/2010/main" val="1560940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a lot of solutions to z-fighting.  For some apps, it is possible to just push out the near plane far enough to preserve</a:t>
            </a:r>
            <a:r>
              <a:rPr lang="en-US" baseline="0" dirty="0" smtClean="0"/>
              <a:t> a reasonable far-to-near ratio for the desired view distance.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can be combined with removing distant objects, which are likely to z-fighting with themselves or other geometry.  Fog can be used so the object is not removed until is is completely covered by fog or alpha blending can be used to fade the object out.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In many cases, distant objects are more likely to z-fight with themselves than to z-fight with other objects, so replacing them with an imposter can help.</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Complementary depth buffering or reverse floating-point depth buffering</a:t>
            </a:r>
            <a:r>
              <a:rPr lang="en-US" baseline="0" dirty="0" smtClean="0"/>
              <a:t> has also been used with good success.  It is used in Just Cause 2.  Instead of using a 24-bit fixed-point depth buffer, a 32-bit floating-point depth buffer is used.  The near and far planes are reversed and so is the depth test.  The idea is that the non-linear distribution of z values is somewhat canceled out by the non-linear distribution of floating-point values.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logarithmic depth buffer has</a:t>
            </a:r>
            <a:r>
              <a:rPr lang="en-US" baseline="0" dirty="0" smtClean="0"/>
              <a:t> also been used with success.  It is used in </a:t>
            </a:r>
            <a:r>
              <a:rPr lang="en-US" baseline="0" dirty="0" err="1" smtClean="0"/>
              <a:t>Outerra</a:t>
            </a:r>
            <a:r>
              <a:rPr lang="en-US" baseline="0" dirty="0" smtClean="0"/>
              <a:t>.  Here a logarithmic distribution of z values is used by either modifying the z value in the vertex </a:t>
            </a:r>
            <a:r>
              <a:rPr lang="en-US" baseline="0" dirty="0" err="1" smtClean="0"/>
              <a:t>shader</a:t>
            </a:r>
            <a:r>
              <a:rPr lang="en-US" baseline="0" dirty="0" smtClean="0"/>
              <a:t> or the depth value in the fragment </a:t>
            </a:r>
            <a:r>
              <a:rPr lang="en-US" baseline="0" dirty="0" err="1" smtClean="0"/>
              <a:t>shader</a:t>
            </a:r>
            <a:r>
              <a:rPr lang="en-US" baseline="0" dirty="0" smtClean="0"/>
              <a:t>.  When using the vertex </a:t>
            </a:r>
            <a:r>
              <a:rPr lang="en-US" baseline="0" dirty="0" err="1" smtClean="0"/>
              <a:t>shader</a:t>
            </a:r>
            <a:r>
              <a:rPr lang="en-US" baseline="0" dirty="0" smtClean="0"/>
              <a:t>, long-thin triangles going behind the viewer can cause artifacts and when using the fragment </a:t>
            </a:r>
            <a:r>
              <a:rPr lang="en-US" baseline="0" dirty="0" err="1" smtClean="0"/>
              <a:t>shader</a:t>
            </a:r>
            <a:r>
              <a:rPr lang="en-US" baseline="0" dirty="0" smtClean="0"/>
              <a:t>, early-z is generally disabled.</a:t>
            </a:r>
            <a:endParaRPr lang="en-US" dirty="0" smtClean="0"/>
          </a:p>
          <a:p>
            <a:endParaRPr lang="en-US" baseline="0" dirty="0" smtClean="0"/>
          </a:p>
          <a:p>
            <a:r>
              <a:rPr lang="en-US" baseline="0" dirty="0" smtClean="0"/>
              <a:t>Code: </a:t>
            </a:r>
            <a:r>
              <a:rPr lang="en-US" dirty="0" smtClean="0">
                <a:hlinkClick r:id="rId3"/>
              </a:rPr>
              <a:t>https://github.com/virtualglobebook/OpenGlobe</a:t>
            </a:r>
            <a:r>
              <a:rPr lang="en-US" dirty="0" smtClean="0"/>
              <a:t> </a:t>
            </a:r>
            <a:r>
              <a:rPr lang="en-US" baseline="0" dirty="0" smtClean="0"/>
              <a:t>(see Chapter06DepthBufferPrecision)</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BBCC3C92-A291-4946-99A6-164EE8B9E747}" type="slidenum">
              <a:rPr lang="en-US" smtClean="0"/>
              <a:t>16</a:t>
            </a:fld>
            <a:endParaRPr lang="en-US"/>
          </a:p>
        </p:txBody>
      </p:sp>
    </p:spTree>
    <p:extLst>
      <p:ext uri="{BB962C8B-B14F-4D97-AF65-F5344CB8AC3E}">
        <p14:creationId xmlns:p14="http://schemas.microsoft.com/office/powerpoint/2010/main" val="4244227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technique I’ll discuss</a:t>
            </a:r>
            <a:r>
              <a:rPr lang="en-US" baseline="0" dirty="0" smtClean="0"/>
              <a:t> tonight is to simply partition the scene into multiple frustums, each with a sane far-to-near ratio.  At AGI, we’ve been doing this for a long time.  The story goes – now I was just starting high school at the time – that in the mid 90s when we first started doing 3D we called SGI about our z-fighting issues and they basically said “don’t do that; use a far-to-near ratio of 1,000.”  So one of our developers, Ed Mackey, decided to use multiple frustums to keep this ratio.</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Other folks have also come up with the same solution as I’ve seen in mentioned on the forum from time to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allows for basically unlimited view distances since we can always add frustums, and also works for WebGL where we currently can’t write depth (however, a draft extension has been proposed).  It even works on fixed-function hardware, but hopefully you don’t have to deal with that.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What I hope you find interesting about this talk is that multiple frustums is really simple in concept, but the devil is in the details so to speak.  It’s kind of like shadow maps, which sound simple on the surface, but the complexity starts to unfold to handle under-sampling, soft shadows, etc.</a:t>
            </a:r>
          </a:p>
        </p:txBody>
      </p:sp>
      <p:sp>
        <p:nvSpPr>
          <p:cNvPr id="4" name="Slide Number Placeholder 3"/>
          <p:cNvSpPr>
            <a:spLocks noGrp="1"/>
          </p:cNvSpPr>
          <p:nvPr>
            <p:ph type="sldNum" sz="quarter" idx="10"/>
          </p:nvPr>
        </p:nvSpPr>
        <p:spPr/>
        <p:txBody>
          <a:bodyPr/>
          <a:lstStyle/>
          <a:p>
            <a:fld id="{BBCC3C92-A291-4946-99A6-164EE8B9E747}" type="slidenum">
              <a:rPr lang="en-US" smtClean="0"/>
              <a:t>17</a:t>
            </a:fld>
            <a:endParaRPr lang="en-US"/>
          </a:p>
        </p:txBody>
      </p:sp>
    </p:spTree>
    <p:extLst>
      <p:ext uri="{BB962C8B-B14F-4D97-AF65-F5344CB8AC3E}">
        <p14:creationId xmlns:p14="http://schemas.microsoft.com/office/powerpoint/2010/main" val="4244227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use multiple frustums to eliminate z-fighting, each frustum has the same field-of-view and aspect ratio, but different near and far values.  Each frustum has a far-to-near ratio of 1,000 or whatever you’d like to set it to.  For example,</a:t>
            </a:r>
            <a:r>
              <a:rPr lang="en-US" baseline="0" dirty="0" smtClean="0"/>
              <a:t> the first frustum may go from 1 to 1,000 meters, and then the next frustum would go from 1,000 to 1,000,000 meters.  So it only takes a few frustums to cover a long view distances.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multiple frustums for z-fighting is similar to z-partitioning in cascaded shadow maps with the light source directly behind the viewer.</a:t>
            </a:r>
            <a:r>
              <a:rPr lang="en-US" baseline="0" dirty="0" smtClean="0"/>
              <a:t>  </a:t>
            </a:r>
            <a:r>
              <a:rPr lang="en-US" dirty="0" smtClean="0"/>
              <a:t>Like shadow</a:t>
            </a:r>
            <a:r>
              <a:rPr lang="en-US" baseline="0" dirty="0" smtClean="0"/>
              <a:t> maps, we’ll want to compute the farthest possible distance for the near plane (light frustum in shadow maps).  Cascaded shadow maps improve shadow map under-sampling where as we are using multiple frustums to overcome the distribution of z values.</a:t>
            </a:r>
          </a:p>
        </p:txBody>
      </p:sp>
      <p:sp>
        <p:nvSpPr>
          <p:cNvPr id="4" name="Slide Number Placeholder 3"/>
          <p:cNvSpPr>
            <a:spLocks noGrp="1"/>
          </p:cNvSpPr>
          <p:nvPr>
            <p:ph type="sldNum" sz="quarter" idx="10"/>
          </p:nvPr>
        </p:nvSpPr>
        <p:spPr/>
        <p:txBody>
          <a:bodyPr/>
          <a:lstStyle/>
          <a:p>
            <a:fld id="{D9089A60-C5EA-4568-910C-25EA64CD51C6}" type="slidenum">
              <a:rPr lang="en-US" smtClean="0"/>
              <a:t>18</a:t>
            </a:fld>
            <a:endParaRPr lang="en-US"/>
          </a:p>
        </p:txBody>
      </p:sp>
    </p:spTree>
    <p:extLst>
      <p:ext uri="{BB962C8B-B14F-4D97-AF65-F5344CB8AC3E}">
        <p14:creationId xmlns:p14="http://schemas.microsoft.com/office/powerpoint/2010/main" val="22513237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Given these frustums, the</a:t>
            </a:r>
            <a:r>
              <a:rPr lang="en-US" baseline="0" dirty="0" smtClean="0"/>
              <a:t> implementation is simple.  We render the scene with a hybrid painter’s algorithm and depth buffering.</a:t>
            </a:r>
          </a:p>
          <a:p>
            <a:pPr marL="0" indent="0">
              <a:buFont typeface="Arial" pitchFamily="34" charset="0"/>
              <a:buNone/>
            </a:pPr>
            <a:endParaRPr lang="en-US" baseline="0" dirty="0" smtClean="0"/>
          </a:p>
          <a:p>
            <a:pPr marL="0" indent="0">
              <a:buFont typeface="Arial" pitchFamily="34" charset="0"/>
              <a:buNone/>
            </a:pPr>
            <a:r>
              <a:rPr lang="en-US" baseline="0" dirty="0" smtClean="0"/>
              <a:t>We walk the frustums from back-to-front, and set the projection matrix to be for the current frustums.  We then clear the depth buffer.  This clear is important since when we get to a closer frustum, we want objects that frustum to win the depth test against objects in the previous frustum.  After clearing depth, we find objects that overlap the frustum and render them.</a:t>
            </a:r>
          </a:p>
          <a:p>
            <a:pPr marL="0" indent="0">
              <a:buFont typeface="Arial" pitchFamily="34" charset="0"/>
              <a:buNone/>
            </a:pPr>
            <a:endParaRPr lang="en-US" baseline="0" dirty="0" smtClean="0"/>
          </a:p>
          <a:p>
            <a:pPr marL="0" indent="0">
              <a:buFont typeface="Arial" pitchFamily="34" charset="0"/>
              <a:buNone/>
            </a:pPr>
            <a:r>
              <a:rPr lang="en-US" dirty="0" smtClean="0"/>
              <a:t>A </a:t>
            </a:r>
            <a:r>
              <a:rPr lang="en-US" dirty="0" smtClean="0"/>
              <a:t>common case </a:t>
            </a:r>
            <a:r>
              <a:rPr lang="en-US" dirty="0" smtClean="0"/>
              <a:t>for us may</a:t>
            </a:r>
            <a:r>
              <a:rPr lang="en-US" baseline="0" dirty="0" smtClean="0"/>
              <a:t> </a:t>
            </a:r>
            <a:r>
              <a:rPr lang="en-US" baseline="0" dirty="0" smtClean="0"/>
              <a:t>be 3 frustums and 300 objects.  Each object is frustum culled 3 times, but if most objects are only in one frustum this is wasteful</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19</a:t>
            </a:fld>
            <a:endParaRPr lang="en-US"/>
          </a:p>
        </p:txBody>
      </p:sp>
    </p:spTree>
    <p:extLst>
      <p:ext uri="{BB962C8B-B14F-4D97-AF65-F5344CB8AC3E}">
        <p14:creationId xmlns:p14="http://schemas.microsoft.com/office/powerpoint/2010/main" val="2251323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some pretty unique requirements in that we model the real-world down to ground stations surrounded by high-resolution</a:t>
            </a:r>
            <a:r>
              <a:rPr lang="en-US" baseline="0" dirty="0" smtClean="0"/>
              <a:t> terrain and sub-meter imagery.  For example, a user can zoom in a see an individual car or even finer-detail.</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a:t>
            </a:fld>
            <a:endParaRPr lang="en-US"/>
          </a:p>
        </p:txBody>
      </p:sp>
    </p:spTree>
    <p:extLst>
      <p:ext uri="{BB962C8B-B14F-4D97-AF65-F5344CB8AC3E}">
        <p14:creationId xmlns:p14="http://schemas.microsoft.com/office/powerpoint/2010/main" val="4223895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a:t>
            </a:r>
            <a:r>
              <a:rPr lang="en-US" dirty="0" smtClean="0"/>
              <a:t>that most objects will only overlap a single frustum, this can be more efficient.  Let’s aim to:</a:t>
            </a:r>
          </a:p>
          <a:p>
            <a:endParaRPr lang="en-US" dirty="0" smtClean="0"/>
          </a:p>
          <a:p>
            <a:pPr marL="171450" indent="-171450">
              <a:buFont typeface="Arial" pitchFamily="34" charset="0"/>
              <a:buChar char="•"/>
            </a:pPr>
            <a:r>
              <a:rPr lang="en-US" dirty="0" smtClean="0"/>
              <a:t>Use the fewest frustums possible</a:t>
            </a:r>
            <a:r>
              <a:rPr lang="en-US" baseline="0" dirty="0" smtClean="0"/>
              <a:t> based on the needs of the current view, not a fixed near and far plane</a:t>
            </a:r>
          </a:p>
          <a:p>
            <a:pPr marL="171450" indent="-171450">
              <a:buFont typeface="Arial" pitchFamily="34" charset="0"/>
              <a:buChar char="•"/>
            </a:pPr>
            <a:r>
              <a:rPr lang="en-US" baseline="0" dirty="0" smtClean="0"/>
              <a:t>Minimize the number of objects overlapping more than one frustum (by pushing out the near plane – and having a larger initial frustum)</a:t>
            </a:r>
          </a:p>
          <a:p>
            <a:pPr marL="171450" indent="-171450">
              <a:buFont typeface="Arial" pitchFamily="34" charset="0"/>
              <a:buChar char="•"/>
            </a:pPr>
            <a:r>
              <a:rPr lang="en-US" baseline="0" dirty="0" smtClean="0"/>
              <a:t>Minimize CPU overhead</a:t>
            </a:r>
          </a:p>
          <a:p>
            <a:endParaRPr lang="en-US" dirty="0" smtClean="0"/>
          </a:p>
          <a:p>
            <a:r>
              <a:rPr lang="en-US" dirty="0" smtClean="0"/>
              <a:t>A</a:t>
            </a:r>
            <a:r>
              <a:rPr lang="en-US" baseline="0" dirty="0" smtClean="0"/>
              <a:t> </a:t>
            </a:r>
            <a:r>
              <a:rPr lang="en-US" dirty="0" smtClean="0"/>
              <a:t>spatial data structure can help, but sometimes we don’t want one for dynamic</a:t>
            </a:r>
            <a:r>
              <a:rPr lang="en-US" baseline="0" dirty="0" smtClean="0"/>
              <a:t> data and there usually isn’t a one-size fits all data structure, e.g., we use a custom one for terrain, nothing for orbit lines, etc</a:t>
            </a:r>
            <a:r>
              <a:rPr lang="en-US" baseline="0" dirty="0" smtClean="0"/>
              <a: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Here’s I’ll go through the implementation in Cesium, a open-source virtual globe engine that we started.</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20</a:t>
            </a:fld>
            <a:endParaRPr lang="en-US"/>
          </a:p>
        </p:txBody>
      </p:sp>
    </p:spTree>
    <p:extLst>
      <p:ext uri="{BB962C8B-B14F-4D97-AF65-F5344CB8AC3E}">
        <p14:creationId xmlns:p14="http://schemas.microsoft.com/office/powerpoint/2010/main" val="4101915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scene produces commands for the renderer to execute. In other literature,</a:t>
            </a:r>
            <a:r>
              <a:rPr lang="en-US" baseline="0" dirty="0" smtClean="0"/>
              <a:t> a command is also called a “draw call” or a “batch.”  </a:t>
            </a:r>
            <a:r>
              <a:rPr lang="en-US" dirty="0" smtClean="0"/>
              <a:t>Commands may come from the terrain engine or other entitles like 3D models, billboards, or polylines.</a:t>
            </a:r>
          </a:p>
          <a:p>
            <a:endParaRPr lang="en-US" dirty="0" smtClean="0"/>
          </a:p>
          <a:p>
            <a:r>
              <a:rPr lang="en-US" baseline="0" dirty="0" smtClean="0"/>
              <a:t>A command has everything needed to execute a draw call using the underlying graphics API – WebGL in our case.  Our engine has both </a:t>
            </a:r>
            <a:r>
              <a:rPr lang="en-US" baseline="0" dirty="0" err="1" smtClean="0"/>
              <a:t>DrawCommands</a:t>
            </a:r>
            <a:r>
              <a:rPr lang="en-US" baseline="0" dirty="0" smtClean="0"/>
              <a:t> for issuing </a:t>
            </a:r>
            <a:r>
              <a:rPr lang="en-US" baseline="0" dirty="0" err="1" smtClean="0"/>
              <a:t>drawElements</a:t>
            </a:r>
            <a:r>
              <a:rPr lang="en-US" baseline="0" dirty="0" smtClean="0"/>
              <a:t>/</a:t>
            </a:r>
            <a:r>
              <a:rPr lang="en-US" baseline="0" dirty="0" err="1" smtClean="0"/>
              <a:t>drawArrays</a:t>
            </a:r>
            <a:r>
              <a:rPr lang="en-US" baseline="0" dirty="0" smtClean="0"/>
              <a:t> calls and </a:t>
            </a:r>
            <a:r>
              <a:rPr lang="en-US" baseline="0" dirty="0" err="1" smtClean="0"/>
              <a:t>ClearCommands</a:t>
            </a:r>
            <a:r>
              <a:rPr lang="en-US" baseline="0" dirty="0" smtClean="0"/>
              <a:t> for clearing the </a:t>
            </a:r>
            <a:r>
              <a:rPr lang="en-US" baseline="0" dirty="0" err="1" smtClean="0"/>
              <a:t>framebuffer</a:t>
            </a:r>
            <a:r>
              <a:rPr lang="en-US" baseline="0" dirty="0" smtClean="0"/>
              <a:t>.  Here, we’re just concerned with </a:t>
            </a:r>
            <a:r>
              <a:rPr lang="en-US" baseline="0" dirty="0" err="1" smtClean="0"/>
              <a:t>DrawCommands</a:t>
            </a:r>
            <a:r>
              <a:rPr lang="en-US" baseline="0" dirty="0" smtClean="0"/>
              <a:t>, which have:</a:t>
            </a:r>
          </a:p>
          <a:p>
            <a:pPr marL="171450" indent="-171450">
              <a:buFont typeface="Arial" charset="0"/>
              <a:buChar char="•"/>
            </a:pPr>
            <a:r>
              <a:rPr lang="en-US" baseline="0" dirty="0" smtClean="0"/>
              <a:t>Vertex array, offset, and count</a:t>
            </a:r>
          </a:p>
          <a:p>
            <a:pPr marL="171450" indent="-171450">
              <a:buFont typeface="Arial" charset="0"/>
              <a:buChar char="•"/>
            </a:pPr>
            <a:r>
              <a:rPr lang="en-US" baseline="0" dirty="0" smtClean="0"/>
              <a:t>Shader program and its uniforms, including a model matrix</a:t>
            </a:r>
          </a:p>
          <a:p>
            <a:pPr marL="171450" indent="-171450">
              <a:buFont typeface="Arial" charset="0"/>
              <a:buChar char="•"/>
            </a:pPr>
            <a:r>
              <a:rPr lang="en-US" baseline="0" dirty="0" smtClean="0"/>
              <a:t>Render state that defines the fixed-function state of the pipeline</a:t>
            </a:r>
          </a:p>
          <a:p>
            <a:pPr marL="171450" indent="-171450">
              <a:buFont typeface="Arial" charset="0"/>
              <a:buChar char="•"/>
            </a:pPr>
            <a:r>
              <a:rPr lang="en-US" baseline="0" dirty="0" smtClean="0"/>
              <a:t>Framebuffer, which is the target of the draw call</a:t>
            </a:r>
          </a:p>
          <a:p>
            <a:pPr marL="171450" indent="-171450">
              <a:buFont typeface="Arial" charset="0"/>
              <a:buChar char="•"/>
            </a:pPr>
            <a:endParaRPr lang="en-US" baseline="0" dirty="0" smtClean="0"/>
          </a:p>
          <a:p>
            <a:pPr marL="0" indent="0">
              <a:buFont typeface="Arial" charset="0"/>
              <a:buNone/>
            </a:pPr>
            <a:r>
              <a:rPr lang="en-US" baseline="0" dirty="0" smtClean="0"/>
              <a:t>Strictly speaking, the bounding volume is not used for issuing the draw call, but it is needed for determining what frustums a command belongs to.  Any bounding volume could work, but we use spheres everywhere for now.</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dirty="0" smtClean="0">
                <a:hlinkClick r:id="rId3"/>
              </a:rPr>
              <a:t>https://github.com/AnalyticalGraphicsInc/cesium/blob/b16/Source/Renderer/DrawCommand.js</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21</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near and far plane distances can varying frame-to-frame.  The farther we can push out the near plane and the closer we can bring in the far the plane, the fewer frustums we will have.  So instead of just using the application-defined near and far distances, we compute them dynamically using each command’s bounding volume and the application-defined distances as extremes.</a:t>
            </a:r>
          </a:p>
          <a:p>
            <a:endParaRPr lang="en-US" baseline="0" dirty="0" smtClean="0"/>
          </a:p>
          <a:p>
            <a:r>
              <a:rPr lang="en-US" baseline="0" dirty="0" smtClean="0"/>
              <a:t>In our engine, we do both frustum culling and horizon culling, which is occlusion culling with the ellipsoid, as Kevin will discuss in the following talk.</a:t>
            </a:r>
          </a:p>
          <a:p>
            <a:endParaRPr lang="en-US" baseline="0" dirty="0" smtClean="0"/>
          </a:p>
          <a:p>
            <a:r>
              <a:rPr lang="en-US" baseline="0" dirty="0" smtClean="0"/>
              <a:t>We don’t need to check the far plane in this cull pass.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sz="1200" b="0" i="0" kern="1200" dirty="0" err="1" smtClean="0">
                <a:solidFill>
                  <a:schemeClr val="tx1"/>
                </a:solidFill>
                <a:effectLst/>
                <a:latin typeface="+mn-lt"/>
                <a:ea typeface="+mn-ea"/>
                <a:cs typeface="+mn-cs"/>
              </a:rPr>
              <a:t>createPotentiallyVisibleSet</a:t>
            </a:r>
            <a:r>
              <a:rPr lang="en-US" sz="1200" b="0" i="0" kern="1200" dirty="0" smtClean="0">
                <a:solidFill>
                  <a:schemeClr val="tx1"/>
                </a:solidFill>
                <a:effectLst/>
                <a:latin typeface="+mn-lt"/>
                <a:ea typeface="+mn-ea"/>
                <a:cs typeface="+mn-cs"/>
              </a:rPr>
              <a:t>() in</a:t>
            </a:r>
            <a:r>
              <a:rPr lang="en-US" baseline="0" dirty="0" smtClean="0"/>
              <a:t> </a:t>
            </a:r>
            <a:r>
              <a:rPr lang="en-US" dirty="0" smtClean="0">
                <a:hlinkClick r:id="rId3"/>
              </a:rPr>
              <a:t>https://github.com/AnalyticalGraphicsInc/cesium/blob/b16/Source/Scene/Scene.js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22</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sz="1200" kern="1200" dirty="0" err="1" smtClean="0">
                <a:solidFill>
                  <a:schemeClr val="tx1"/>
                </a:solidFill>
                <a:latin typeface="+mn-lt"/>
                <a:ea typeface="+mn-ea"/>
                <a:cs typeface="+mn-cs"/>
              </a:rPr>
              <a:t>updateFrustums</a:t>
            </a:r>
            <a:r>
              <a:rPr lang="en-US" sz="1200" kern="1200" dirty="0" smtClean="0">
                <a:solidFill>
                  <a:schemeClr val="tx1"/>
                </a:solidFill>
                <a:latin typeface="+mn-lt"/>
                <a:ea typeface="+mn-ea"/>
                <a:cs typeface="+mn-cs"/>
              </a:rPr>
              <a:t>() </a:t>
            </a:r>
            <a:r>
              <a:rPr lang="en-US" sz="1200" b="0" i="0" kern="1200" dirty="0" smtClean="0">
                <a:solidFill>
                  <a:schemeClr val="tx1"/>
                </a:solidFill>
                <a:effectLst/>
                <a:latin typeface="+mn-lt"/>
                <a:ea typeface="+mn-ea"/>
                <a:cs typeface="+mn-cs"/>
              </a:rPr>
              <a:t>in</a:t>
            </a:r>
            <a:r>
              <a:rPr lang="en-US" baseline="0" dirty="0" smtClean="0"/>
              <a:t> </a:t>
            </a:r>
            <a:r>
              <a:rPr lang="en-US" dirty="0" smtClean="0">
                <a:hlinkClick r:id="rId3"/>
              </a:rPr>
              <a:t>https://github.com/AnalyticalGraphicsInc/cesium/blob/b16/Source/Scene/Scene.js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23</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know the length of each frustum, we can walk through the commands again, and assign to them frustums that they overlap.  As we’ll see some commands will wind up in more than one frustum.</a:t>
            </a:r>
          </a:p>
          <a:p>
            <a:endParaRPr lang="en-US" baseline="0" dirty="0" smtClean="0"/>
          </a:p>
          <a:p>
            <a:r>
              <a:rPr lang="en-US" baseline="0" dirty="0" smtClean="0"/>
              <a:t>So far, the renderer has made two passes over commands – the first pass culls and computes the frustums, and the second pass assigns commands to frustums.  A typically application will have 100s to 1,000s of commands so it would be nice to be able to do this in a single pass.  We can by exploiting temporal coherence.</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24</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is very likely that the frustums computed in the previous frame can be used in the current frame.  We define our acceptance criteria as:</a:t>
            </a:r>
          </a:p>
          <a:p>
            <a:pPr marL="171450" indent="-171450">
              <a:buFont typeface="Arial" pitchFamily="34" charset="0"/>
              <a:buChar char="•"/>
            </a:pPr>
            <a:r>
              <a:rPr lang="en-US" baseline="0" dirty="0" smtClean="0"/>
              <a:t>desired near &gt;= previous near</a:t>
            </a:r>
          </a:p>
          <a:p>
            <a:pPr marL="171450" indent="-171450">
              <a:buFont typeface="Arial" pitchFamily="34" charset="0"/>
              <a:buChar char="•"/>
            </a:pPr>
            <a:r>
              <a:rPr lang="en-US" baseline="0" dirty="0" smtClean="0"/>
              <a:t>desired far &lt;= previous far</a:t>
            </a:r>
          </a:p>
          <a:p>
            <a:pPr marL="171450" indent="-171450">
              <a:buFont typeface="Arial" pitchFamily="34" charset="0"/>
              <a:buChar char="•"/>
            </a:pPr>
            <a:r>
              <a:rPr lang="en-US" baseline="0" dirty="0" smtClean="0"/>
              <a:t>desired number of frustums == previous number of frustums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Code: </a:t>
            </a:r>
            <a:r>
              <a:rPr lang="en-US" sz="1200" b="0" i="0" kern="1200" dirty="0" err="1" smtClean="0">
                <a:solidFill>
                  <a:schemeClr val="tx1"/>
                </a:solidFill>
                <a:effectLst/>
                <a:latin typeface="+mn-lt"/>
                <a:ea typeface="+mn-ea"/>
                <a:cs typeface="+mn-cs"/>
              </a:rPr>
              <a:t>createPotentiallyVisibleSet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insertIntoBin</a:t>
            </a:r>
            <a:r>
              <a:rPr lang="en-US" sz="1200" b="0" i="0" kern="1200" dirty="0" smtClean="0">
                <a:solidFill>
                  <a:schemeClr val="tx1"/>
                </a:solidFill>
                <a:effectLst/>
                <a:latin typeface="+mn-lt"/>
                <a:ea typeface="+mn-ea"/>
                <a:cs typeface="+mn-cs"/>
              </a:rPr>
              <a:t>() in</a:t>
            </a:r>
            <a:r>
              <a:rPr lang="en-US" baseline="0" dirty="0" smtClean="0"/>
              <a:t> </a:t>
            </a:r>
            <a:r>
              <a:rPr lang="en-US" dirty="0" smtClean="0">
                <a:hlinkClick r:id="rId3"/>
              </a:rPr>
              <a:t>https://github.com/AnalyticalGraphicsInc/cesium/blob/b16/Source/Scene/Scene.js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25</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Coherence can be really good, especially when the user-defined near distance is used because the closest bounding volume intersects it because, for example, the viewer is deep in the mountains or following a satellite as shown here.  This is a lot of our use cases.</a:t>
            </a:r>
          </a:p>
          <a:p>
            <a:endParaRPr lang="en-US" dirty="0" smtClean="0"/>
          </a:p>
          <a:p>
            <a:r>
              <a:rPr lang="en-US" dirty="0" smtClean="0"/>
              <a:t>Coherence is not so good in other cases, like, when zooming in to an object because the desired near distance keeps getting smaller and smaller.</a:t>
            </a:r>
          </a:p>
          <a:p>
            <a:endParaRPr lang="en-US" dirty="0" smtClean="0"/>
          </a:p>
          <a:p>
            <a:r>
              <a:rPr lang="en-US" dirty="0" smtClean="0"/>
              <a:t>We could improve coherence by scaling the computed near/far to be slightly farther apart, but this runs the risk of requiring new frustums.</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26</a:t>
            </a:fld>
            <a:endParaRPr lang="en-US"/>
          </a:p>
        </p:txBody>
      </p:sp>
    </p:spTree>
    <p:extLst>
      <p:ext uri="{BB962C8B-B14F-4D97-AF65-F5344CB8AC3E}">
        <p14:creationId xmlns:p14="http://schemas.microsoft.com/office/powerpoint/2010/main" val="2526594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Steps 2-4 are really combined into a single pass over the commands.  We cull a command as before, then assign it to frustum(s)</a:t>
            </a:r>
            <a:r>
              <a:rPr lang="en-US" baseline="0" dirty="0" smtClean="0"/>
              <a:t> using the previous frame’s frustum.  As we walk through each command, we still compute the desired near/far distances.  Then we use these to determine if the previous frame’s frustums will work.  If they won’t we compute new frustums, and call the function again knowing that the computed frustum will work.</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27</a:t>
            </a:fld>
            <a:endParaRPr lang="en-US"/>
          </a:p>
        </p:txBody>
      </p:sp>
    </p:spTree>
    <p:extLst>
      <p:ext uri="{BB962C8B-B14F-4D97-AF65-F5344CB8AC3E}">
        <p14:creationId xmlns:p14="http://schemas.microsoft.com/office/powerpoint/2010/main" val="1635085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know the tight near/far distances and the commands in each frustum</a:t>
            </a:r>
            <a:endParaRPr lang="en-US" dirty="0"/>
          </a:p>
        </p:txBody>
      </p:sp>
      <p:sp>
        <p:nvSpPr>
          <p:cNvPr id="4" name="Slide Number Placeholder 3"/>
          <p:cNvSpPr>
            <a:spLocks noGrp="1"/>
          </p:cNvSpPr>
          <p:nvPr>
            <p:ph type="sldNum" sz="quarter" idx="10"/>
          </p:nvPr>
        </p:nvSpPr>
        <p:spPr/>
        <p:txBody>
          <a:bodyPr/>
          <a:lstStyle/>
          <a:p>
            <a:fld id="{BBCC3C92-A291-4946-99A6-164EE8B9E747}" type="slidenum">
              <a:rPr lang="en-US" smtClean="0"/>
              <a:t>28</a:t>
            </a:fld>
            <a:endParaRPr lang="en-US"/>
          </a:p>
        </p:txBody>
      </p:sp>
    </p:spTree>
    <p:extLst>
      <p:ext uri="{BB962C8B-B14F-4D97-AF65-F5344CB8AC3E}">
        <p14:creationId xmlns:p14="http://schemas.microsoft.com/office/powerpoint/2010/main" val="2242771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adjacent frustums do not overlap slightly, we’ll see tearing artifacts where the near plane of one frustum meets the far plane of the closer frustum.  In the lower image here, we see several tears revealing the background color where two frustums meet.</a:t>
            </a:r>
          </a:p>
          <a:p>
            <a:endParaRPr lang="en-US" dirty="0" smtClean="0"/>
          </a:p>
          <a:p>
            <a:r>
              <a:rPr lang="en-US" dirty="0" smtClean="0"/>
              <a:t>When we first saw this artifact, we thought</a:t>
            </a:r>
            <a:r>
              <a:rPr lang="en-US" baseline="0" dirty="0" smtClean="0"/>
              <a:t> it was a driver bug, but we saw it across hardware vendors.  With the near plane of a frustum equal to the far plane of the closer frustum, I can imagine one pixel artifacts, but these artifacts are much larger.</a:t>
            </a:r>
          </a:p>
          <a:p>
            <a:endParaRPr lang="en-US" baseline="0" dirty="0" smtClean="0"/>
          </a:p>
          <a:p>
            <a:r>
              <a:rPr lang="en-US" baseline="0" dirty="0" smtClean="0"/>
              <a:t>To solve these, we move the near plane of each frustum, except the closest, slightly closer.</a:t>
            </a:r>
          </a:p>
          <a:p>
            <a:endParaRPr lang="en-US" dirty="0" smtClean="0"/>
          </a:p>
          <a:p>
            <a:r>
              <a:rPr lang="en-US" dirty="0" smtClean="0"/>
              <a:t>Code: </a:t>
            </a:r>
            <a:r>
              <a:rPr lang="en-US" sz="1200" kern="1200" dirty="0" err="1" smtClean="0">
                <a:solidFill>
                  <a:schemeClr val="tx1"/>
                </a:solidFill>
                <a:latin typeface="+mn-lt"/>
                <a:ea typeface="+mn-ea"/>
                <a:cs typeface="+mn-cs"/>
              </a:rPr>
              <a:t>updateFrustums</a:t>
            </a:r>
            <a:r>
              <a:rPr lang="en-US" sz="1200" kern="1200" dirty="0" smtClean="0">
                <a:solidFill>
                  <a:schemeClr val="tx1"/>
                </a:solidFill>
                <a:latin typeface="+mn-lt"/>
                <a:ea typeface="+mn-ea"/>
                <a:cs typeface="+mn-cs"/>
              </a:rPr>
              <a:t>() in </a:t>
            </a:r>
            <a:r>
              <a:rPr lang="en-US" dirty="0" smtClean="0">
                <a:hlinkClick r:id="rId3"/>
              </a:rPr>
              <a:t>https://github.com/AnalyticalGraphicsInc/cesium/blob/b16/Source/Scene/Scene.js</a:t>
            </a:r>
            <a:endParaRPr lang="en-US" dirty="0" smtClean="0"/>
          </a:p>
          <a:p>
            <a:endParaRPr lang="en-US" dirty="0" smtClean="0"/>
          </a:p>
          <a:p>
            <a:r>
              <a:rPr lang="en-US" dirty="0" smtClean="0"/>
              <a:t>Video: videos/frustumOverlap.wmv</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29</a:t>
            </a:fld>
            <a:endParaRPr lang="en-US"/>
          </a:p>
        </p:txBody>
      </p:sp>
    </p:spTree>
    <p:extLst>
      <p:ext uri="{BB962C8B-B14F-4D97-AF65-F5344CB8AC3E}">
        <p14:creationId xmlns:p14="http://schemas.microsoft.com/office/powerpoint/2010/main" val="324464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in the same scene, we can model satellites in high-earth orbit at 40,000 km above Earth…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3</a:t>
            </a:fld>
            <a:endParaRPr lang="en-US"/>
          </a:p>
        </p:txBody>
      </p:sp>
    </p:spTree>
    <p:extLst>
      <p:ext uri="{BB962C8B-B14F-4D97-AF65-F5344CB8AC3E}">
        <p14:creationId xmlns:p14="http://schemas.microsoft.com/office/powerpoint/2010/main" val="2685095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Overlapping frustums creates a new artifact for objects rendered with blending.  In our engine, we render a lot of large translucent objects for polygons or to represent</a:t>
            </a:r>
            <a:r>
              <a:rPr lang="en-US" baseline="0" dirty="0" smtClean="0"/>
              <a:t> sensors, e.g., a view volume of a camera attached to a satellite.  Since these objects are large, they often overlap more than one frustum.  Since they use alpha blending for translucency, the blending occurs twice where the frustums overlap leading to artifacts that can appear to slide back and forth when the viewer zooms.</a:t>
            </a:r>
          </a:p>
          <a:p>
            <a:endParaRPr lang="en-US" baseline="0" dirty="0" smtClean="0"/>
          </a:p>
          <a:p>
            <a:r>
              <a:rPr lang="en-US" baseline="0" dirty="0" smtClean="0"/>
              <a:t>I am experimenting with stenciling to eliminate these artifacts, but the results so far only work in limited cases.  </a:t>
            </a:r>
            <a:r>
              <a:rPr lang="en-US" dirty="0" smtClean="0"/>
              <a:t>The idea is to write the current frustum’s zero-based</a:t>
            </a:r>
            <a:r>
              <a:rPr lang="en-US" baseline="0" dirty="0" smtClean="0"/>
              <a:t> index (counting from the farthest frustum) to the stencil buffer and only pass the stencil test if the fragment was not written in previous frustums as indicated by the stencil value.</a:t>
            </a:r>
          </a:p>
        </p:txBody>
      </p:sp>
      <p:sp>
        <p:nvSpPr>
          <p:cNvPr id="4" name="Slide Number Placeholder 3"/>
          <p:cNvSpPr>
            <a:spLocks noGrp="1"/>
          </p:cNvSpPr>
          <p:nvPr>
            <p:ph type="sldNum" sz="quarter" idx="10"/>
          </p:nvPr>
        </p:nvSpPr>
        <p:spPr/>
        <p:txBody>
          <a:bodyPr/>
          <a:lstStyle/>
          <a:p>
            <a:fld id="{D9089A60-C5EA-4568-910C-25EA64CD51C6}" type="slidenum">
              <a:rPr lang="en-US" smtClean="0"/>
              <a:t>30</a:t>
            </a:fld>
            <a:endParaRPr lang="en-US"/>
          </a:p>
        </p:txBody>
      </p:sp>
    </p:spTree>
    <p:extLst>
      <p:ext uri="{BB962C8B-B14F-4D97-AF65-F5344CB8AC3E}">
        <p14:creationId xmlns:p14="http://schemas.microsoft.com/office/powerpoint/2010/main" val="3244641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bounding volume overlaps more than one frustum, not only does it have the potential to create artifacts, but it leads to commands being</a:t>
            </a:r>
            <a:r>
              <a:rPr lang="en-US" baseline="0" dirty="0" smtClean="0"/>
              <a:t> executed redundantly, that is, executing draw calls for the same object in more than one frustum.  How, it’s actually not as bad as you’d think.  Let’s look at a few different scenes.</a:t>
            </a:r>
          </a:p>
          <a:p>
            <a:endParaRPr lang="en-US" baseline="0" dirty="0" smtClean="0"/>
          </a:p>
          <a:p>
            <a:r>
              <a:rPr lang="en-US" baseline="0" dirty="0" smtClean="0"/>
              <a:t>For this full world view, we execute 14 commands (ignoring clears, the sky box, and 2D overlays).  They all fit within one frustum because we are able to dynamically push the near plane back really far, which allows the first frustum to be large enough to include the entire globe.</a:t>
            </a:r>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31</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view is useful to visualize where frustum boundaries are (which move with the camera) and to</a:t>
            </a:r>
            <a:r>
              <a:rPr lang="en-US" baseline="0" dirty="0" smtClean="0"/>
              <a:t> see how many commands are in more than one frustum like the yellow above.</a:t>
            </a:r>
            <a:endParaRPr lang="en-US" dirty="0"/>
          </a:p>
        </p:txBody>
      </p:sp>
      <p:sp>
        <p:nvSpPr>
          <p:cNvPr id="4" name="Slide Number Placeholder 3"/>
          <p:cNvSpPr>
            <a:spLocks noGrp="1"/>
          </p:cNvSpPr>
          <p:nvPr>
            <p:ph type="sldNum" sz="quarter" idx="10"/>
          </p:nvPr>
        </p:nvSpPr>
        <p:spPr/>
        <p:txBody>
          <a:bodyPr/>
          <a:lstStyle/>
          <a:p>
            <a:fld id="{BBCC3C92-A291-4946-99A6-164EE8B9E747}" type="slidenum">
              <a:rPr lang="en-US" smtClean="0"/>
              <a:t>32</a:t>
            </a:fld>
            <a:endParaRPr lang="en-US"/>
          </a:p>
        </p:txBody>
      </p:sp>
    </p:spTree>
    <p:extLst>
      <p:ext uri="{BB962C8B-B14F-4D97-AF65-F5344CB8AC3E}">
        <p14:creationId xmlns:p14="http://schemas.microsoft.com/office/powerpoint/2010/main" val="1723877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zoomed in much closer to the ground looking at Mount Everest.</a:t>
            </a:r>
            <a:r>
              <a:rPr lang="en-US" baseline="0" dirty="0" smtClean="0"/>
              <a:t>  For this scene, we execute 109 commands (horizon views are always a challenge; note there is no fog here allowing us to not draw distant tiles).  21 are executed twice.</a:t>
            </a:r>
          </a:p>
        </p:txBody>
      </p:sp>
      <p:sp>
        <p:nvSpPr>
          <p:cNvPr id="4" name="Slide Number Placeholder 3"/>
          <p:cNvSpPr>
            <a:spLocks noGrp="1"/>
          </p:cNvSpPr>
          <p:nvPr>
            <p:ph type="sldNum" sz="quarter" idx="10"/>
          </p:nvPr>
        </p:nvSpPr>
        <p:spPr/>
        <p:txBody>
          <a:bodyPr/>
          <a:lstStyle/>
          <a:p>
            <a:fld id="{D9089A60-C5EA-4568-910C-25EA64CD51C6}" type="slidenum">
              <a:rPr lang="en-US" smtClean="0"/>
              <a:t>33</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horizon views are that bad.  Here we are looking at Mount Everest.  Out of the 83 commands, only 2 are executed twice.  Those 2 pass view frustum culling</a:t>
            </a:r>
            <a:r>
              <a:rPr lang="en-US" baseline="0" dirty="0" smtClean="0"/>
              <a:t> but don’t actually result in any pixels.</a:t>
            </a:r>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34</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not always this lucky with redundant calls.  For example, we are high in space in this scene.  We need three frustums total.</a:t>
            </a:r>
          </a:p>
          <a:p>
            <a:endParaRPr lang="en-US" baseline="0" dirty="0" smtClean="0"/>
          </a:p>
          <a:p>
            <a:r>
              <a:rPr lang="en-US" baseline="0" dirty="0" smtClean="0"/>
              <a:t>This scene only needs six commands, but two of them execute in all three frustums.  Can you guess which?  The billboards for the satellites are batched together as are the labels for the satellites.  Since the bounding sphere for these includes the </a:t>
            </a:r>
            <a:r>
              <a:rPr lang="en-US" baseline="0" dirty="0" err="1" smtClean="0"/>
              <a:t>Molniya</a:t>
            </a:r>
            <a:r>
              <a:rPr lang="en-US" baseline="0" dirty="0" smtClean="0"/>
              <a:t> orbit high in space and right in front of the viewer – which peaks at 40,000 km above the globe, and the </a:t>
            </a:r>
            <a:r>
              <a:rPr lang="en-US" baseline="0" dirty="0" err="1" smtClean="0"/>
              <a:t>Geoeye</a:t>
            </a:r>
            <a:r>
              <a:rPr lang="en-US" baseline="0" dirty="0" smtClean="0"/>
              <a:t> in low earth orbit.  This creates a huge bounding volume that overlaps all three frustums.</a:t>
            </a:r>
          </a:p>
        </p:txBody>
      </p:sp>
      <p:sp>
        <p:nvSpPr>
          <p:cNvPr id="4" name="Slide Number Placeholder 3"/>
          <p:cNvSpPr>
            <a:spLocks noGrp="1"/>
          </p:cNvSpPr>
          <p:nvPr>
            <p:ph type="sldNum" sz="quarter" idx="10"/>
          </p:nvPr>
        </p:nvSpPr>
        <p:spPr/>
        <p:txBody>
          <a:bodyPr/>
          <a:lstStyle/>
          <a:p>
            <a:fld id="{D9089A60-C5EA-4568-910C-25EA64CD51C6}" type="slidenum">
              <a:rPr lang="en-US" smtClean="0"/>
              <a:t>35</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Everything needs to have a bounding volume.  For something dynamic like a particle system, the bounding volume doesn’t have to be recomputed every frame, it can encompass the particles expected position over their lifetime.</a:t>
            </a:r>
          </a:p>
          <a:p>
            <a:endParaRPr lang="en-US" baseline="0" dirty="0" smtClean="0"/>
          </a:p>
          <a:p>
            <a:r>
              <a:rPr lang="en-US" baseline="0" dirty="0" smtClean="0"/>
              <a:t>This shows that there is tension between batching and culling even more so when using multiple frustums.  </a:t>
            </a:r>
            <a:r>
              <a:rPr lang="en-US" dirty="0" smtClean="0"/>
              <a:t>Traditionally, to make the best use of the GPU, and minimize CPU overhead, we always</a:t>
            </a:r>
            <a:r>
              <a:rPr lang="en-US" baseline="0" dirty="0" smtClean="0"/>
              <a:t> try to reduce the number of draw calls we make during a frame by batching.  When we introduce multiple frustum rendering, batching generally increases bounding volume sizes, making it more likely that a command (batch) will need to be executed in more than one frustum, which increases the number of draw calls.  Given that applications built on our engine are almost always CPU bound, we still see a win by batching aggressive even if it leads to some redundant draw calls.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36</a:t>
            </a:fld>
            <a:endParaRPr lang="en-US"/>
          </a:p>
        </p:txBody>
      </p:sp>
    </p:spTree>
    <p:extLst>
      <p:ext uri="{BB962C8B-B14F-4D97-AF65-F5344CB8AC3E}">
        <p14:creationId xmlns:p14="http://schemas.microsoft.com/office/powerpoint/2010/main" val="3068499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end of the frame, only the depth values for the closest frustum are in the depth buffer so we can’t render the sky box last to take advantage of early-z.  Instead, we rendering the sky box first, without reading/writing</a:t>
            </a:r>
            <a:r>
              <a:rPr lang="en-US" baseline="0" dirty="0" smtClean="0"/>
              <a:t> depth, using the projection matrix for the entire frustum.</a:t>
            </a:r>
            <a:endParaRPr lang="en-US" dirty="0"/>
          </a:p>
        </p:txBody>
      </p:sp>
      <p:sp>
        <p:nvSpPr>
          <p:cNvPr id="4" name="Slide Number Placeholder 3"/>
          <p:cNvSpPr>
            <a:spLocks noGrp="1"/>
          </p:cNvSpPr>
          <p:nvPr>
            <p:ph type="sldNum" sz="quarter" idx="10"/>
          </p:nvPr>
        </p:nvSpPr>
        <p:spPr/>
        <p:txBody>
          <a:bodyPr/>
          <a:lstStyle/>
          <a:p>
            <a:fld id="{BBCC3C92-A291-4946-99A6-164EE8B9E747}" type="slidenum">
              <a:rPr lang="en-US" smtClean="0"/>
              <a:t>37</a:t>
            </a:fld>
            <a:endParaRPr lang="en-US"/>
          </a:p>
        </p:txBody>
      </p:sp>
    </p:spTree>
    <p:extLst>
      <p:ext uri="{BB962C8B-B14F-4D97-AF65-F5344CB8AC3E}">
        <p14:creationId xmlns:p14="http://schemas.microsoft.com/office/powerpoint/2010/main" val="120311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idea (probably with diminishing returns):</a:t>
            </a:r>
            <a:r>
              <a:rPr lang="en-US" baseline="0" dirty="0" smtClean="0"/>
              <a:t> b</a:t>
            </a:r>
            <a:r>
              <a:rPr lang="en-US" dirty="0" smtClean="0"/>
              <a:t>etter temporal coherence</a:t>
            </a:r>
            <a:r>
              <a:rPr lang="en-US" baseline="0" dirty="0" smtClean="0"/>
              <a:t> </a:t>
            </a:r>
            <a:r>
              <a:rPr lang="en-US" dirty="0" smtClean="0"/>
              <a:t>(like loose </a:t>
            </a:r>
            <a:r>
              <a:rPr lang="en-US" dirty="0" err="1" smtClean="0"/>
              <a:t>octrees</a:t>
            </a:r>
            <a:r>
              <a:rPr lang="en-US" dirty="0" smtClean="0"/>
              <a:t>).</a:t>
            </a:r>
          </a:p>
          <a:p>
            <a:endParaRPr lang="en-US" dirty="0"/>
          </a:p>
        </p:txBody>
      </p:sp>
      <p:sp>
        <p:nvSpPr>
          <p:cNvPr id="4" name="Slide Number Placeholder 3"/>
          <p:cNvSpPr>
            <a:spLocks noGrp="1"/>
          </p:cNvSpPr>
          <p:nvPr>
            <p:ph type="sldNum" sz="quarter" idx="10"/>
          </p:nvPr>
        </p:nvSpPr>
        <p:spPr/>
        <p:txBody>
          <a:bodyPr/>
          <a:lstStyle/>
          <a:p>
            <a:fld id="{BBCC3C92-A291-4946-99A6-164EE8B9E747}" type="slidenum">
              <a:rPr lang="en-US" smtClean="0"/>
              <a:t>38</a:t>
            </a:fld>
            <a:endParaRPr lang="en-US"/>
          </a:p>
        </p:txBody>
      </p:sp>
    </p:spTree>
    <p:extLst>
      <p:ext uri="{BB962C8B-B14F-4D97-AF65-F5344CB8AC3E}">
        <p14:creationId xmlns:p14="http://schemas.microsoft.com/office/powerpoint/2010/main" val="197789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 did our original</a:t>
            </a:r>
            <a:r>
              <a:rPr lang="en-US" baseline="0" dirty="0" smtClean="0"/>
              <a:t> multi-frustum implementation in the late 90s.  Dan did most of the recent implementation work in Cesium, our WebGL engine.</a:t>
            </a:r>
          </a:p>
        </p:txBody>
      </p:sp>
      <p:sp>
        <p:nvSpPr>
          <p:cNvPr id="4" name="Slide Number Placeholder 3"/>
          <p:cNvSpPr>
            <a:spLocks noGrp="1"/>
          </p:cNvSpPr>
          <p:nvPr>
            <p:ph type="sldNum" sz="quarter" idx="10"/>
          </p:nvPr>
        </p:nvSpPr>
        <p:spPr/>
        <p:txBody>
          <a:bodyPr/>
          <a:lstStyle/>
          <a:p>
            <a:fld id="{D9089A60-C5EA-4568-910C-25EA64CD51C6}" type="slidenum">
              <a:rPr lang="en-US" smtClean="0"/>
              <a:t>40</a:t>
            </a:fld>
            <a:endParaRPr lang="en-US"/>
          </a:p>
        </p:txBody>
      </p:sp>
    </p:spTree>
    <p:extLst>
      <p:ext uri="{BB962C8B-B14F-4D97-AF65-F5344CB8AC3E}">
        <p14:creationId xmlns:p14="http://schemas.microsoft.com/office/powerpoint/2010/main" val="371520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also in the same scene, we can model interplanetary missions to the moon or mars.</a:t>
            </a:r>
          </a:p>
        </p:txBody>
      </p:sp>
      <p:sp>
        <p:nvSpPr>
          <p:cNvPr id="4" name="Slide Number Placeholder 3"/>
          <p:cNvSpPr>
            <a:spLocks noGrp="1"/>
          </p:cNvSpPr>
          <p:nvPr>
            <p:ph type="sldNum" sz="quarter" idx="10"/>
          </p:nvPr>
        </p:nvSpPr>
        <p:spPr/>
        <p:txBody>
          <a:bodyPr/>
          <a:lstStyle/>
          <a:p>
            <a:fld id="{D9089A60-C5EA-4568-910C-25EA64CD51C6}" type="slidenum">
              <a:rPr lang="en-US" smtClean="0"/>
              <a:t>4</a:t>
            </a:fld>
            <a:endParaRPr lang="en-US"/>
          </a:p>
        </p:txBody>
      </p:sp>
    </p:spTree>
    <p:extLst>
      <p:ext uri="{BB962C8B-B14F-4D97-AF65-F5344CB8AC3E}">
        <p14:creationId xmlns:p14="http://schemas.microsoft.com/office/powerpoint/2010/main" val="2834110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these </a:t>
            </a:r>
            <a:r>
              <a:rPr lang="en-US" baseline="0" dirty="0" smtClean="0"/>
              <a:t>references, also see the implementation notes with pseudo-code for our engine - </a:t>
            </a:r>
            <a:r>
              <a:rPr lang="en-US" dirty="0" smtClean="0">
                <a:hlinkClick r:id="rId3"/>
              </a:rPr>
              <a:t>https://github.com/AnalyticalGraphicsInc/cesium/wiki/Data-Driven-Renderer-Details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D9089A60-C5EA-4568-910C-25EA64CD51C6}" type="slidenum">
              <a:rPr lang="en-US" smtClean="0"/>
              <a:t>41</a:t>
            </a:fld>
            <a:endParaRPr lang="en-US"/>
          </a:p>
        </p:txBody>
      </p:sp>
    </p:spTree>
    <p:extLst>
      <p:ext uri="{BB962C8B-B14F-4D97-AF65-F5344CB8AC3E}">
        <p14:creationId xmlns:p14="http://schemas.microsoft.com/office/powerpoint/2010/main" val="916335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other artifact we’re going to look at today is jitter.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we have the</a:t>
            </a:r>
            <a:r>
              <a:rPr lang="en-US" baseline="0" dirty="0" smtClean="0"/>
              <a:t> Landsat 7, which is an imaging satellite in orbit at about 700,000 m above Earth.  </a:t>
            </a:r>
            <a:r>
              <a:rPr lang="en-US" dirty="0" smtClean="0"/>
              <a:t>The billboard and text have the same world position.  However, a small change in the viewer position results in the white polyline representing the satellite’s orbit, to bounce </a:t>
            </a:r>
            <a:r>
              <a:rPr lang="en-US" baseline="0" dirty="0" smtClean="0"/>
              <a:t>– or jitter..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Like z-fighting, jittering is </a:t>
            </a:r>
            <a:r>
              <a:rPr lang="en-US" dirty="0" smtClean="0"/>
              <a:t>most noticeable and irritating when things are moving.  In this video</a:t>
            </a:r>
            <a:r>
              <a:rPr lang="en-US" baseline="0" dirty="0" smtClean="0"/>
              <a:t> [</a:t>
            </a:r>
            <a:r>
              <a:rPr lang="en-US" dirty="0" smtClean="0"/>
              <a:t>videos/jitter.wmv], we see a red polyline that looks innocent enough.  As we zoom in and rotate, it starts to bounce around.  This</a:t>
            </a:r>
            <a:r>
              <a:rPr lang="en-US" baseline="0" dirty="0" smtClean="0"/>
              <a:t> polyline represents the boundary for Pennsylvania, and it is defined in WGS84, which is a coordinate system that has an origin at the center of the Earth.  Now we zoom out and see the Landsat 7 satellite again.  With the video it is easy to see the polyline bounce up and down.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this video, I modified our engine to show jitter for the polyline, but not for the billboard and text.</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44</a:t>
            </a:fld>
            <a:endParaRPr lang="en-US"/>
          </a:p>
        </p:txBody>
      </p:sp>
    </p:spTree>
    <p:extLst>
      <p:ext uri="{BB962C8B-B14F-4D97-AF65-F5344CB8AC3E}">
        <p14:creationId xmlns:p14="http://schemas.microsoft.com/office/powerpoint/2010/main" val="20818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massive scale alone isn’t necessary a problem, but the fact that we need massive-scale with fine-grained detail makes things challenging.  For example, a user may want to zoom in close to a satellite and see the sun in the distance since it is important that the satellite’s solar panels are pointed towards the sun.  Likewise, we may zoom in close to a satellite and want to be able to see the ground station on Earth that we are maintaining a communication like with.</a:t>
            </a:r>
          </a:p>
        </p:txBody>
      </p:sp>
      <p:sp>
        <p:nvSpPr>
          <p:cNvPr id="4" name="Slide Number Placeholder 3"/>
          <p:cNvSpPr>
            <a:spLocks noGrp="1"/>
          </p:cNvSpPr>
          <p:nvPr>
            <p:ph type="sldNum" sz="quarter" idx="10"/>
          </p:nvPr>
        </p:nvSpPr>
        <p:spPr/>
        <p:txBody>
          <a:bodyPr/>
          <a:lstStyle/>
          <a:p>
            <a:fld id="{D9089A60-C5EA-4568-910C-25EA64CD51C6}" type="slidenum">
              <a:rPr lang="en-US" smtClean="0"/>
              <a:t>5</a:t>
            </a:fld>
            <a:endParaRPr lang="en-US"/>
          </a:p>
        </p:txBody>
      </p:sp>
    </p:spTree>
    <p:extLst>
      <p:ext uri="{BB962C8B-B14F-4D97-AF65-F5344CB8AC3E}">
        <p14:creationId xmlns:p14="http://schemas.microsoft.com/office/powerpoint/2010/main" val="1759911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when we have massive scale worlds with fine-grained detail that precision problems manifest themselves as</a:t>
            </a:r>
            <a:r>
              <a:rPr lang="en-US" baseline="0" dirty="0" smtClean="0"/>
              <a:t> rendering artifacts.</a:t>
            </a:r>
          </a:p>
          <a:p>
            <a:endParaRPr lang="en-US" baseline="0" dirty="0" smtClean="0"/>
          </a:p>
          <a:p>
            <a:r>
              <a:rPr lang="en-US" baseline="0" dirty="0" smtClean="0"/>
              <a:t>In our experience, we run into two main artifacts.  The first is jitter.  When we have the need for large world coordinates, like when modeling the earth at a meter-scale, floating-point round-off errors in 32-bit vertex transform manifest themselves as bouncing or jittering when we zoom in close.</a:t>
            </a:r>
          </a:p>
          <a:p>
            <a:endParaRPr lang="en-US" baseline="0" dirty="0" smtClean="0"/>
          </a:p>
          <a:p>
            <a:r>
              <a:rPr lang="en-US" baseline="0" dirty="0" smtClean="0"/>
              <a:t>The other, more well-known issue we run into is z-fighting.  It’s pretty common to see on a forum something like “I wrote a terrain engine for a small area and it worked great, but now I’m scaling it up to cover the entire Earth and I’m getting flickering artifacts. Why?”</a:t>
            </a:r>
          </a:p>
        </p:txBody>
      </p:sp>
      <p:sp>
        <p:nvSpPr>
          <p:cNvPr id="4" name="Slide Number Placeholder 3"/>
          <p:cNvSpPr>
            <a:spLocks noGrp="1"/>
          </p:cNvSpPr>
          <p:nvPr>
            <p:ph type="sldNum" sz="quarter" idx="10"/>
          </p:nvPr>
        </p:nvSpPr>
        <p:spPr/>
        <p:txBody>
          <a:bodyPr/>
          <a:lstStyle/>
          <a:p>
            <a:fld id="{D9089A60-C5EA-4568-910C-25EA64CD51C6}" type="slidenum">
              <a:rPr lang="en-US" smtClean="0"/>
              <a:t>6</a:t>
            </a:fld>
            <a:endParaRPr lang="en-US"/>
          </a:p>
        </p:txBody>
      </p:sp>
    </p:spTree>
    <p:extLst>
      <p:ext uri="{BB962C8B-B14F-4D97-AF65-F5344CB8AC3E}">
        <p14:creationId xmlns:p14="http://schemas.microsoft.com/office/powerpoint/2010/main" val="3914789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Today, we’ll intuitively explain why we get z-fighting in massive worlds and look at a robust solution utilizing multiple view frustums that makes very few assumptions.  For example:</a:t>
            </a:r>
          </a:p>
          <a:p>
            <a:pPr marL="171450" indent="-171450">
              <a:buFont typeface="Arial"/>
              <a:buChar char="•"/>
            </a:pPr>
            <a:r>
              <a:rPr lang="en-US" baseline="0" dirty="0" smtClean="0"/>
              <a:t>As we’ll see, adding fog in the distance is a classic trick to help z-fighting, but we won’t require it.</a:t>
            </a:r>
          </a:p>
          <a:p>
            <a:pPr marL="171450" indent="-171450">
              <a:buFont typeface="Arial"/>
              <a:buChar char="•"/>
            </a:pPr>
            <a:r>
              <a:rPr lang="en-US" baseline="0" dirty="0" smtClean="0"/>
              <a:t>We also can’t ask artists to design a scene such that the maximum view distance is only so far, e.g., add walls.  In fact, I don’t even have access to artists.  Our end users at the “artists” to some extend, and they design the scene with whatever satellites or anything else they want to put in that isn’t known until runtime.</a:t>
            </a:r>
          </a:p>
          <a:p>
            <a:endParaRPr lang="en-US" baseline="0" dirty="0" smtClean="0"/>
          </a:p>
          <a:p>
            <a:r>
              <a:rPr lang="en-US" baseline="0" dirty="0" smtClean="0"/>
              <a:t>This technique is not original, but I’m not aware of any really good implementation guides.  The concept is easy, but the implementation requires some care so this talk aims to provide guidance.</a:t>
            </a:r>
          </a:p>
        </p:txBody>
      </p:sp>
      <p:sp>
        <p:nvSpPr>
          <p:cNvPr id="4" name="Slide Number Placeholder 3"/>
          <p:cNvSpPr>
            <a:spLocks noGrp="1"/>
          </p:cNvSpPr>
          <p:nvPr>
            <p:ph type="sldNum" sz="quarter" idx="10"/>
          </p:nvPr>
        </p:nvSpPr>
        <p:spPr/>
        <p:txBody>
          <a:bodyPr/>
          <a:lstStyle/>
          <a:p>
            <a:fld id="{D9089A60-C5EA-4568-910C-25EA64CD51C6}" type="slidenum">
              <a:rPr lang="en-US" smtClean="0"/>
              <a:t>7</a:t>
            </a:fld>
            <a:endParaRPr lang="en-US"/>
          </a:p>
        </p:txBody>
      </p:sp>
    </p:spTree>
    <p:extLst>
      <p:ext uri="{BB962C8B-B14F-4D97-AF65-F5344CB8AC3E}">
        <p14:creationId xmlns:p14="http://schemas.microsoft.com/office/powerpoint/2010/main" val="391478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Here’s an example of why a classic trick like adding fog won’t always cut it for us.  Some of our users want to see all the active unclassified satellites in space at the same time and be able to zoom into individual satellites and see the others in the distance.</a:t>
            </a:r>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8</a:t>
            </a:fld>
            <a:endParaRPr lang="en-US"/>
          </a:p>
        </p:txBody>
      </p:sp>
    </p:spTree>
    <p:extLst>
      <p:ext uri="{BB962C8B-B14F-4D97-AF65-F5344CB8AC3E}">
        <p14:creationId xmlns:p14="http://schemas.microsoft.com/office/powerpoint/2010/main" val="62499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a Shadow UAV flying a mission through the mountains.</a:t>
            </a:r>
          </a:p>
          <a:p>
            <a:endParaRPr lang="en-US" dirty="0" smtClean="0"/>
          </a:p>
          <a:p>
            <a:r>
              <a:rPr lang="en-US" dirty="0" smtClean="0"/>
              <a:t>There are no</a:t>
            </a:r>
            <a:r>
              <a:rPr lang="en-US" baseline="0" dirty="0" smtClean="0"/>
              <a:t> z-fighting artifacts in this image because the app already accounts for them, but if we naively use the near and far plane distances required for this scene, we see z-fighting artifacts like these…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89A60-C5EA-4568-910C-25EA64CD51C6}" type="slidenum">
              <a:rPr lang="en-US" smtClean="0"/>
              <a:t>9</a:t>
            </a:fld>
            <a:endParaRPr lang="en-US"/>
          </a:p>
        </p:txBody>
      </p:sp>
    </p:spTree>
    <p:extLst>
      <p:ext uri="{BB962C8B-B14F-4D97-AF65-F5344CB8AC3E}">
        <p14:creationId xmlns:p14="http://schemas.microsoft.com/office/powerpoint/2010/main" val="2424744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0250" y="1238252"/>
            <a:ext cx="6286500" cy="195899"/>
          </a:xfrm>
          <a:prstGeom prst="rect">
            <a:avLst/>
          </a:prstGeom>
        </p:spPr>
      </p:pic>
      <p:sp>
        <p:nvSpPr>
          <p:cNvPr id="2" name="Title 1"/>
          <p:cNvSpPr>
            <a:spLocks noGrp="1"/>
          </p:cNvSpPr>
          <p:nvPr>
            <p:ph type="ctrTitle"/>
          </p:nvPr>
        </p:nvSpPr>
        <p:spPr>
          <a:xfrm>
            <a:off x="2012676" y="810972"/>
            <a:ext cx="6131201" cy="450056"/>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47877" y="1288575"/>
            <a:ext cx="6143625" cy="330676"/>
          </a:xfrm>
        </p:spPr>
        <p:txBody>
          <a:bodyPr>
            <a:noAutofit/>
          </a:bodyPr>
          <a:lstStyle>
            <a:lvl1pPr marL="0" indent="0" algn="l">
              <a:buNone/>
              <a:defRPr sz="23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53112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9241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1"/>
            <a:ext cx="3290888" cy="5266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841" y="247651"/>
            <a:ext cx="9723437" cy="5266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02105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t>7/25/13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143695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t>7/25/13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71054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838" y="1440657"/>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2" y="1440657"/>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422DD-A41A-4E5D-8029-9F7A4091C193}" type="datetimeFigureOut">
              <a:rPr lang="en-US" smtClean="0"/>
              <a:t>7/25/13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18841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6"/>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151336"/>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8422DD-A41A-4E5D-8029-9F7A4091C193}" type="datetimeFigureOut">
              <a:rPr lang="en-US" smtClean="0"/>
              <a:t>7/25/13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59132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422DD-A41A-4E5D-8029-9F7A4091C193}" type="datetimeFigureOut">
              <a:rPr lang="en-US" smtClean="0"/>
              <a:t>7/25/13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24890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t>7/25/13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66442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0503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a:p>
        </p:txBody>
      </p:sp>
      <p:sp>
        <p:nvSpPr>
          <p:cNvPr id="4" name="Text Placeholder 3"/>
          <p:cNvSpPr>
            <a:spLocks noGrp="1"/>
          </p:cNvSpPr>
          <p:nvPr>
            <p:ph type="body" sz="half" idx="2"/>
          </p:nvPr>
        </p:nvSpPr>
        <p:spPr>
          <a:xfrm>
            <a:off x="1792288" y="4025505"/>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t>7/25/13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t>‹#›</a:t>
            </a:fld>
            <a:endParaRPr lang="en-US"/>
          </a:p>
        </p:txBody>
      </p:sp>
    </p:spTree>
    <p:extLst>
      <p:ext uri="{BB962C8B-B14F-4D97-AF65-F5344CB8AC3E}">
        <p14:creationId xmlns:p14="http://schemas.microsoft.com/office/powerpoint/2010/main" val="37940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76502" y="95251"/>
            <a:ext cx="6372225" cy="523875"/>
          </a:xfrm>
          <a:prstGeom prst="rect">
            <a:avLst/>
          </a:prstGeom>
        </p:spPr>
        <p:txBody>
          <a:bodyPr vert="horz" lIns="81639" tIns="40819" rIns="81639" bIns="40819"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809626"/>
            <a:ext cx="8229600" cy="3952875"/>
          </a:xfrm>
          <a:prstGeom prst="rect">
            <a:avLst/>
          </a:prstGeom>
        </p:spPr>
        <p:txBody>
          <a:bodyPr vert="horz" lIns="81639" tIns="40819" rIns="81639" bIns="408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7/25/13</a:t>
            </a:fld>
            <a:endParaRPr lang="en-US" dirty="0"/>
          </a:p>
        </p:txBody>
      </p:sp>
      <p:sp>
        <p:nvSpPr>
          <p:cNvPr id="5" name="Footer Placeholder 4"/>
          <p:cNvSpPr>
            <a:spLocks noGrp="1"/>
          </p:cNvSpPr>
          <p:nvPr>
            <p:ph type="ftr" sz="quarter" idx="3"/>
          </p:nvPr>
        </p:nvSpPr>
        <p:spPr>
          <a:xfrm>
            <a:off x="1238252" y="4767264"/>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8239127" y="4767264"/>
            <a:ext cx="44767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a:p>
        </p:txBody>
      </p:sp>
    </p:spTree>
    <p:extLst>
      <p:ext uri="{BB962C8B-B14F-4D97-AF65-F5344CB8AC3E}">
        <p14:creationId xmlns:p14="http://schemas.microsoft.com/office/powerpoint/2010/main" val="2406532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816388" rtl="0" eaLnBrk="1" latinLnBrk="0" hangingPunct="1">
        <a:spcBef>
          <a:spcPct val="0"/>
        </a:spcBef>
        <a:buNone/>
        <a:defRPr sz="3000" b="1" kern="1200">
          <a:solidFill>
            <a:schemeClr val="tx1"/>
          </a:solidFill>
          <a:latin typeface="Arial" pitchFamily="34" charset="0"/>
          <a:ea typeface="+mj-ea"/>
          <a:cs typeface="Arial"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chemeClr val="tx1"/>
          </a:solidFill>
          <a:latin typeface="Arial" pitchFamily="34" charset="0"/>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chemeClr val="tx1"/>
          </a:solidFill>
          <a:latin typeface="Arial" pitchFamily="34" charset="0"/>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chemeClr val="tx1"/>
          </a:solidFill>
          <a:latin typeface="Arial" pitchFamily="34" charset="0"/>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esium.agi.com/massiveworlds" TargetMode="External"/><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file://localhost/Users/pcozzi/source/agi-publications/SIGGRAPH2013/Cozzi/videos/zfighting.wmv"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virtualglobebook.com/"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www.virtualglobebook.com/" TargetMode="External"/><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file://localhost/Users/pcozzi/source/agi-publications/SIGGRAPH2013/Cozzi/videos/frustumOverlap.wmv"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hyperlink" Target="file://localhost/Users/pcozzi/source/agi-publications/SIGGRAPH2013/Cozzi/videos/overlapArtifacts.mov"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hyperlink" Target="http://research.microsoft.com/pubs/79213/GH%202006%20p027%20Akeley%20Su.pdf" TargetMode="External"/><Relationship Id="rId4" Type="http://schemas.openxmlformats.org/officeDocument/2006/relationships/hyperlink" Target="http://www.sjbaker.org/steve/omniv/love_your_z_buffer.html" TargetMode="External"/><Relationship Id="rId5" Type="http://schemas.openxmlformats.org/officeDocument/2006/relationships/hyperlink" Target="http://www.virtualglobebook.com/" TargetMode="External"/><Relationship Id="rId6" Type="http://schemas.openxmlformats.org/officeDocument/2006/relationships/hyperlink" Target="http://outerra.blogspot.com/2009/08/logarithmic-z-buffer.html" TargetMode="External"/><Relationship Id="rId7" Type="http://schemas.openxmlformats.org/officeDocument/2006/relationships/hyperlink" Target="http://outerra.blogspot.com/2012/11/maximizing-depth-buffer-range-and.html" TargetMode="External"/><Relationship Id="rId8" Type="http://schemas.openxmlformats.org/officeDocument/2006/relationships/hyperlink" Target="http://blogs.agi.com/insight3d/index.php/2008/09/03/precisions-precisions/" TargetMode="External"/><Relationship Id="rId9" Type="http://schemas.openxmlformats.org/officeDocument/2006/relationships/hyperlink" Target="http://blogs.agi.com/insight3d/index.php/2008/02/04/a-bounding/" TargetMode="External"/><Relationship Id="rId10" Type="http://schemas.openxmlformats.org/officeDocument/2006/relationships/hyperlink" Target="http://www.humus.name/index.php?page=News&amp;ID=255" TargetMode="External"/><Relationship Id="rId11" Type="http://schemas.openxmlformats.org/officeDocument/2006/relationships/hyperlink" Target="http://tulrich.com/geekstuff/log_depth_buffer.txt" TargetMode="External"/><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esium.agi.com/massiveworld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file://localhost/Users/pcozzi/source/agi-publications/SIGGRAPH2013/Cozzi/videos/jitter.wmv" TargetMode="External"/><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666750"/>
            <a:ext cx="8458200" cy="450056"/>
          </a:xfrm>
        </p:spPr>
        <p:txBody>
          <a:bodyPr/>
          <a:lstStyle/>
          <a:p>
            <a:pPr algn="ctr"/>
            <a:r>
              <a:rPr lang="en-US" dirty="0" smtClean="0"/>
              <a:t>Using Multiple Frustums for Massive Worlds</a:t>
            </a:r>
            <a:endParaRPr lang="en-US" dirty="0"/>
          </a:p>
        </p:txBody>
      </p:sp>
      <p:sp>
        <p:nvSpPr>
          <p:cNvPr id="4" name="TextBox 3"/>
          <p:cNvSpPr txBox="1"/>
          <p:nvPr/>
        </p:nvSpPr>
        <p:spPr>
          <a:xfrm>
            <a:off x="457200" y="3950553"/>
            <a:ext cx="2378075" cy="830997"/>
          </a:xfrm>
          <a:prstGeom prst="rect">
            <a:avLst/>
          </a:prstGeom>
          <a:noFill/>
        </p:spPr>
        <p:txBody>
          <a:bodyPr wrap="none" rtlCol="0">
            <a:spAutoFit/>
          </a:bodyPr>
          <a:lstStyle/>
          <a:p>
            <a:r>
              <a:rPr lang="en-US" dirty="0" smtClean="0"/>
              <a:t>Patrick Cozzi, </a:t>
            </a:r>
            <a:r>
              <a:rPr lang="en-US" dirty="0" smtClean="0">
                <a:solidFill>
                  <a:srgbClr val="0070C0"/>
                </a:solidFill>
              </a:rPr>
              <a:t>@pjcozzi</a:t>
            </a:r>
          </a:p>
          <a:p>
            <a:r>
              <a:rPr lang="en-US" dirty="0" smtClean="0"/>
              <a:t>Analytical Graphics, Inc.</a:t>
            </a:r>
          </a:p>
          <a:p>
            <a:r>
              <a:rPr lang="en-US" dirty="0" smtClean="0"/>
              <a:t>University of Pennsylvania</a:t>
            </a:r>
            <a:endParaRPr lang="en-US" dirty="0"/>
          </a:p>
        </p:txBody>
      </p:sp>
      <p:sp>
        <p:nvSpPr>
          <p:cNvPr id="9" name="Subtitle 8"/>
          <p:cNvSpPr>
            <a:spLocks noGrp="1"/>
          </p:cNvSpPr>
          <p:nvPr>
            <p:ph type="subTitle" idx="1"/>
          </p:nvPr>
        </p:nvSpPr>
        <p:spPr>
          <a:xfrm>
            <a:off x="1866900" y="1428750"/>
            <a:ext cx="5410200" cy="571500"/>
          </a:xfrm>
        </p:spPr>
        <p:txBody>
          <a:bodyPr/>
          <a:lstStyle/>
          <a:p>
            <a:r>
              <a:rPr lang="en-US" dirty="0"/>
              <a:t>(Slides: </a:t>
            </a:r>
            <a:r>
              <a:rPr lang="en-US" dirty="0" smtClean="0">
                <a:hlinkClick r:id="rId3"/>
              </a:rPr>
              <a:t>cesium.agi.com</a:t>
            </a:r>
            <a:r>
              <a:rPr lang="en-US" dirty="0">
                <a:hlinkClick r:id="rId3"/>
              </a:rPr>
              <a:t>/</a:t>
            </a:r>
            <a:r>
              <a:rPr lang="en-US" dirty="0" smtClean="0">
                <a:hlinkClick r:id="rId3"/>
              </a:rPr>
              <a:t>massiveworlds</a:t>
            </a:r>
            <a:r>
              <a:rPr lang="en-US" dirty="0" smtClean="0"/>
              <a:t>)</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9223" y="3943350"/>
            <a:ext cx="1161038" cy="755403"/>
          </a:xfrm>
          <a:prstGeom prst="rect">
            <a:avLst/>
          </a:prstGeom>
        </p:spPr>
      </p:pic>
      <p:pic>
        <p:nvPicPr>
          <p:cNvPr id="3" name="Picture 2"/>
          <p:cNvPicPr>
            <a:picLocks noChangeAspect="1"/>
          </p:cNvPicPr>
          <p:nvPr/>
        </p:nvPicPr>
        <p:blipFill>
          <a:blip r:embed="rId5"/>
          <a:stretch>
            <a:fillRect/>
          </a:stretch>
        </p:blipFill>
        <p:spPr>
          <a:xfrm>
            <a:off x="762000" y="2083902"/>
            <a:ext cx="7620000" cy="1630848"/>
          </a:xfrm>
          <a:prstGeom prst="rect">
            <a:avLst/>
          </a:prstGeom>
          <a:effectLst>
            <a:softEdge rad="127000"/>
          </a:effectLst>
        </p:spPr>
      </p:pic>
    </p:spTree>
    <p:extLst>
      <p:ext uri="{BB962C8B-B14F-4D97-AF65-F5344CB8AC3E}">
        <p14:creationId xmlns:p14="http://schemas.microsoft.com/office/powerpoint/2010/main" val="16320535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94" y="885825"/>
            <a:ext cx="7778012"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Z-Fighting</a:t>
            </a:r>
            <a:endParaRPr lang="en-US" dirty="0"/>
          </a:p>
        </p:txBody>
      </p:sp>
      <p:sp>
        <p:nvSpPr>
          <p:cNvPr id="5" name="Oval 4"/>
          <p:cNvSpPr/>
          <p:nvPr/>
        </p:nvSpPr>
        <p:spPr>
          <a:xfrm>
            <a:off x="4565073" y="1543050"/>
            <a:ext cx="1226127" cy="8572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38200" y="2114550"/>
            <a:ext cx="914400" cy="639305"/>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248401" y="1240601"/>
            <a:ext cx="1226127" cy="8572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9600" y="4171950"/>
            <a:ext cx="3340878" cy="338554"/>
          </a:xfrm>
          <a:prstGeom prst="rect">
            <a:avLst/>
          </a:prstGeom>
          <a:noFill/>
        </p:spPr>
        <p:txBody>
          <a:bodyPr wrap="none" rtlCol="0">
            <a:spAutoFit/>
          </a:bodyPr>
          <a:lstStyle/>
          <a:p>
            <a:r>
              <a:rPr lang="en-US" dirty="0" smtClean="0"/>
              <a:t>Close near plane and distant far plane </a:t>
            </a:r>
            <a:endParaRPr lang="en-US" dirty="0"/>
          </a:p>
        </p:txBody>
      </p:sp>
      <p:sp>
        <p:nvSpPr>
          <p:cNvPr id="4" name="TextBox 3"/>
          <p:cNvSpPr txBox="1"/>
          <p:nvPr/>
        </p:nvSpPr>
        <p:spPr>
          <a:xfrm>
            <a:off x="4208766" y="4400550"/>
            <a:ext cx="642524" cy="338554"/>
          </a:xfrm>
          <a:prstGeom prst="rect">
            <a:avLst/>
          </a:prstGeom>
          <a:noFill/>
        </p:spPr>
        <p:txBody>
          <a:bodyPr wrap="none" rtlCol="0">
            <a:spAutoFit/>
          </a:bodyPr>
          <a:lstStyle/>
          <a:p>
            <a:r>
              <a:rPr lang="en-US" dirty="0">
                <a:hlinkClick r:id="rId4" action="ppaction://hlinkfile"/>
              </a:rPr>
              <a:t>v</a:t>
            </a:r>
            <a:r>
              <a:rPr lang="en-US" dirty="0" smtClean="0">
                <a:hlinkClick r:id="rId4" action="ppaction://hlinkfile"/>
              </a:rPr>
              <a:t>ideo</a:t>
            </a:r>
            <a:endParaRPr lang="en-US" dirty="0"/>
          </a:p>
        </p:txBody>
      </p:sp>
    </p:spTree>
    <p:extLst>
      <p:ext uri="{BB962C8B-B14F-4D97-AF65-F5344CB8AC3E}">
        <p14:creationId xmlns:p14="http://schemas.microsoft.com/office/powerpoint/2010/main" val="42525654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Coplanar geometry</a:t>
            </a:r>
          </a:p>
          <a:p>
            <a:pPr lvl="1"/>
            <a:r>
              <a:rPr lang="en-US" dirty="0" err="1" smtClean="0"/>
              <a:t>Reauthor</a:t>
            </a:r>
            <a:r>
              <a:rPr lang="en-US" dirty="0"/>
              <a:t>,</a:t>
            </a:r>
            <a:r>
              <a:rPr lang="en-US" dirty="0" smtClean="0"/>
              <a:t> </a:t>
            </a:r>
            <a:r>
              <a:rPr lang="en-US" dirty="0" err="1" smtClean="0"/>
              <a:t>polygonOffset</a:t>
            </a:r>
            <a:r>
              <a:rPr lang="en-US" dirty="0"/>
              <a:t>,</a:t>
            </a:r>
            <a:r>
              <a:rPr lang="en-US" dirty="0" smtClean="0"/>
              <a:t> or stencil</a:t>
            </a:r>
          </a:p>
          <a:p>
            <a:r>
              <a:rPr lang="en-US" dirty="0" smtClean="0"/>
              <a:t>“Far apart” geometry can z-fight due to the non-linear relationship between </a:t>
            </a:r>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eye</a:t>
            </a:r>
            <a:r>
              <a:rPr lang="en-US" dirty="0" smtClean="0"/>
              <a:t> and </a:t>
            </a:r>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window</a:t>
            </a:r>
          </a:p>
          <a:p>
            <a:pPr lvl="1"/>
            <a:r>
              <a:rPr lang="en-US" dirty="0">
                <a:latin typeface="Courier New" pitchFamily="49" charset="0"/>
                <a:cs typeface="Courier New" pitchFamily="49" charset="0"/>
              </a:rPr>
              <a:t>z</a:t>
            </a:r>
            <a:r>
              <a:rPr lang="en-US" baseline="-25000" dirty="0">
                <a:latin typeface="Courier New" pitchFamily="49" charset="0"/>
                <a:cs typeface="Courier New" pitchFamily="49" charset="0"/>
              </a:rPr>
              <a:t>eye</a:t>
            </a:r>
            <a:r>
              <a:rPr lang="en-US" dirty="0"/>
              <a:t> and </a:t>
            </a:r>
            <a:r>
              <a:rPr lang="en-US" dirty="0">
                <a:latin typeface="Courier New" pitchFamily="49" charset="0"/>
                <a:cs typeface="Courier New" pitchFamily="49" charset="0"/>
              </a:rPr>
              <a:t>z</a:t>
            </a:r>
            <a:r>
              <a:rPr lang="en-US" baseline="-25000" dirty="0">
                <a:latin typeface="Courier New" pitchFamily="49" charset="0"/>
                <a:cs typeface="Courier New" pitchFamily="49" charset="0"/>
              </a:rPr>
              <a:t>window</a:t>
            </a:r>
            <a:r>
              <a:rPr lang="en-US" dirty="0"/>
              <a:t> relationship is controlled by the </a:t>
            </a:r>
            <a:r>
              <a:rPr lang="en-US" dirty="0">
                <a:latin typeface="Courier New" pitchFamily="49" charset="0"/>
                <a:cs typeface="Courier New" pitchFamily="49" charset="0"/>
              </a:rPr>
              <a:t>f/n</a:t>
            </a:r>
            <a:r>
              <a:rPr lang="en-US" dirty="0"/>
              <a:t> ratio</a:t>
            </a:r>
          </a:p>
          <a:p>
            <a:pPr lvl="1"/>
            <a:r>
              <a:rPr lang="en-US" dirty="0"/>
              <a:t>Bigger </a:t>
            </a:r>
            <a:r>
              <a:rPr lang="en-US" dirty="0">
                <a:latin typeface="Courier New" pitchFamily="49" charset="0"/>
                <a:cs typeface="Courier New" pitchFamily="49" charset="0"/>
              </a:rPr>
              <a:t>f/n</a:t>
            </a:r>
            <a:r>
              <a:rPr lang="en-US" dirty="0"/>
              <a:t>: greater nonlinearity</a:t>
            </a:r>
          </a:p>
          <a:p>
            <a:pPr lvl="1"/>
            <a:endParaRPr lang="en-US" dirty="0"/>
          </a:p>
        </p:txBody>
      </p:sp>
    </p:spTree>
    <p:extLst>
      <p:ext uri="{BB962C8B-B14F-4D97-AF65-F5344CB8AC3E}">
        <p14:creationId xmlns:p14="http://schemas.microsoft.com/office/powerpoint/2010/main" val="172753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window</a:t>
            </a:r>
            <a:r>
              <a:rPr lang="en-US" dirty="0" smtClean="0"/>
              <a:t> is proportional to </a:t>
            </a:r>
            <a:r>
              <a:rPr lang="en-US" dirty="0" smtClean="0">
                <a:latin typeface="Courier New" pitchFamily="49" charset="0"/>
                <a:cs typeface="Courier New" pitchFamily="49" charset="0"/>
              </a:rPr>
              <a:t>1/z</a:t>
            </a:r>
            <a:r>
              <a:rPr lang="en-US" baseline="-25000" dirty="0" smtClean="0">
                <a:latin typeface="Courier New" pitchFamily="49" charset="0"/>
                <a:cs typeface="Courier New" pitchFamily="49" charset="0"/>
              </a:rPr>
              <a:t>eye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1657350"/>
            <a:ext cx="5257800" cy="250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 y="4857750"/>
            <a:ext cx="3332914" cy="276999"/>
          </a:xfrm>
          <a:prstGeom prst="rect">
            <a:avLst/>
          </a:prstGeom>
          <a:noFill/>
        </p:spPr>
        <p:txBody>
          <a:bodyPr wrap="none" rtlCol="0">
            <a:spAutoFit/>
          </a:bodyPr>
          <a:lstStyle/>
          <a:p>
            <a:r>
              <a:rPr lang="en-US" sz="1200" dirty="0" smtClean="0">
                <a:solidFill>
                  <a:schemeClr val="bg1">
                    <a:lumMod val="75000"/>
                  </a:schemeClr>
                </a:solidFill>
              </a:rPr>
              <a:t>Image courtesy </a:t>
            </a:r>
            <a:r>
              <a:rPr lang="en-US" sz="1200" dirty="0" smtClean="0">
                <a:solidFill>
                  <a:schemeClr val="bg1">
                    <a:lumMod val="75000"/>
                  </a:schemeClr>
                </a:solidFill>
                <a:hlinkClick r:id="rId4"/>
              </a:rPr>
              <a:t>http://www.virtualglobebook.com</a:t>
            </a:r>
            <a:r>
              <a:rPr lang="en-US" sz="1200" dirty="0" smtClean="0">
                <a:solidFill>
                  <a:schemeClr val="bg1">
                    <a:lumMod val="75000"/>
                  </a:schemeClr>
                </a:solidFill>
              </a:rPr>
              <a:t> </a:t>
            </a:r>
            <a:endParaRPr lang="en-US" sz="1200" dirty="0">
              <a:solidFill>
                <a:schemeClr val="bg1">
                  <a:lumMod val="75000"/>
                </a:schemeClr>
              </a:solidFill>
            </a:endParaRPr>
          </a:p>
        </p:txBody>
      </p:sp>
      <p:sp>
        <p:nvSpPr>
          <p:cNvPr id="4" name="TextBox 3"/>
          <p:cNvSpPr txBox="1"/>
          <p:nvPr/>
        </p:nvSpPr>
        <p:spPr>
          <a:xfrm>
            <a:off x="1905001" y="4171950"/>
            <a:ext cx="2442295" cy="338554"/>
          </a:xfrm>
          <a:prstGeom prst="rect">
            <a:avLst/>
          </a:prstGeom>
          <a:noFill/>
        </p:spPr>
        <p:txBody>
          <a:bodyPr wrap="none" rtlCol="0">
            <a:spAutoFit/>
          </a:bodyPr>
          <a:lstStyle/>
          <a:p>
            <a:r>
              <a:rPr lang="en-US" dirty="0" smtClean="0"/>
              <a:t>Due to perspective division</a:t>
            </a:r>
            <a:endParaRPr lang="en-US" dirty="0"/>
          </a:p>
        </p:txBody>
      </p:sp>
    </p:spTree>
    <p:extLst>
      <p:ext uri="{BB962C8B-B14F-4D97-AF65-F5344CB8AC3E}">
        <p14:creationId xmlns:p14="http://schemas.microsoft.com/office/powerpoint/2010/main" val="7080364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Relationship between </a:t>
            </a:r>
            <a:r>
              <a:rPr lang="en-US" dirty="0" smtClean="0">
                <a:latin typeface="Courier New" pitchFamily="49" charset="0"/>
                <a:cs typeface="Courier New" pitchFamily="49" charset="0"/>
              </a:rPr>
              <a:t>z</a:t>
            </a:r>
            <a:r>
              <a:rPr lang="en-US" baseline="-25000" dirty="0" smtClean="0">
                <a:latin typeface="Courier New" pitchFamily="49" charset="0"/>
                <a:cs typeface="Courier New" pitchFamily="49" charset="0"/>
              </a:rPr>
              <a:t>window</a:t>
            </a:r>
            <a:r>
              <a:rPr lang="en-US" dirty="0" smtClean="0"/>
              <a:t> and </a:t>
            </a:r>
            <a:r>
              <a:rPr lang="en-US" dirty="0" err="1" smtClean="0">
                <a:latin typeface="Courier New" pitchFamily="49" charset="0"/>
                <a:cs typeface="Courier New" pitchFamily="49" charset="0"/>
              </a:rPr>
              <a:t>z</a:t>
            </a:r>
            <a:r>
              <a:rPr lang="en-US" baseline="-25000" dirty="0" err="1" smtClean="0">
                <a:latin typeface="Courier New" pitchFamily="49" charset="0"/>
                <a:cs typeface="Courier New" pitchFamily="49" charset="0"/>
              </a:rPr>
              <a:t>eye</a:t>
            </a:r>
            <a:r>
              <a:rPr lang="en-US" dirty="0" smtClean="0"/>
              <a:t> depends on </a:t>
            </a:r>
            <a:r>
              <a:rPr lang="en-US" dirty="0" smtClean="0">
                <a:latin typeface="Courier New" pitchFamily="49" charset="0"/>
                <a:cs typeface="Courier New" pitchFamily="49" charset="0"/>
              </a:rPr>
              <a:t>n</a:t>
            </a:r>
            <a:r>
              <a:rPr lang="en-US" dirty="0" smtClean="0"/>
              <a:t> and </a:t>
            </a:r>
            <a:r>
              <a:rPr lang="en-US" dirty="0" smtClean="0">
                <a:latin typeface="Courier New" pitchFamily="49" charset="0"/>
                <a:cs typeface="Courier New" pitchFamily="49" charset="0"/>
              </a:rPr>
              <a:t>f</a:t>
            </a:r>
            <a:endParaRPr lang="en-US" baseline="-25000" dirty="0" smtClean="0">
              <a:latin typeface="Courier New" pitchFamily="49" charset="0"/>
              <a:cs typeface="Courier New" pitchFamily="49" charset="0"/>
            </a:endParaRPr>
          </a:p>
        </p:txBody>
      </p:sp>
      <p:sp>
        <p:nvSpPr>
          <p:cNvPr id="5" name="TextBox 4"/>
          <p:cNvSpPr txBox="1"/>
          <p:nvPr/>
        </p:nvSpPr>
        <p:spPr>
          <a:xfrm>
            <a:off x="1" y="4857750"/>
            <a:ext cx="3332914" cy="276999"/>
          </a:xfrm>
          <a:prstGeom prst="rect">
            <a:avLst/>
          </a:prstGeom>
          <a:noFill/>
        </p:spPr>
        <p:txBody>
          <a:bodyPr wrap="none" rtlCol="0">
            <a:spAutoFit/>
          </a:bodyPr>
          <a:lstStyle/>
          <a:p>
            <a:r>
              <a:rPr lang="en-US" sz="1200" dirty="0" smtClean="0">
                <a:solidFill>
                  <a:schemeClr val="bg1">
                    <a:lumMod val="75000"/>
                  </a:schemeClr>
                </a:solidFill>
              </a:rPr>
              <a:t>Image courtesy </a:t>
            </a:r>
            <a:r>
              <a:rPr lang="en-US" sz="1200" dirty="0" smtClean="0">
                <a:solidFill>
                  <a:schemeClr val="bg1">
                    <a:lumMod val="75000"/>
                  </a:schemeClr>
                </a:solidFill>
                <a:hlinkClick r:id="rId3"/>
              </a:rPr>
              <a:t>http://www.virtualglobebook.com</a:t>
            </a:r>
            <a:r>
              <a:rPr lang="en-US" sz="1200" dirty="0" smtClean="0">
                <a:solidFill>
                  <a:schemeClr val="bg1">
                    <a:lumMod val="75000"/>
                  </a:schemeClr>
                </a:solidFill>
              </a:rPr>
              <a:t> </a:t>
            </a:r>
            <a:endParaRPr lang="en-US" sz="1200" dirty="0">
              <a:solidFill>
                <a:schemeClr val="bg1">
                  <a:lumMod val="75000"/>
                </a:schemeClr>
              </a:solidFill>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256" y="1885950"/>
            <a:ext cx="5763491"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03402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Minimum Triangle Separation</a:t>
            </a:r>
            <a:endParaRPr lang="en-US" dirty="0"/>
          </a:p>
        </p:txBody>
      </p:sp>
      <p:sp>
        <p:nvSpPr>
          <p:cNvPr id="4" name="TextBox 3"/>
          <p:cNvSpPr txBox="1"/>
          <p:nvPr/>
        </p:nvSpPr>
        <p:spPr>
          <a:xfrm>
            <a:off x="1" y="4857750"/>
            <a:ext cx="3332914" cy="276999"/>
          </a:xfrm>
          <a:prstGeom prst="rect">
            <a:avLst/>
          </a:prstGeom>
          <a:noFill/>
        </p:spPr>
        <p:txBody>
          <a:bodyPr wrap="none" rtlCol="0">
            <a:spAutoFit/>
          </a:bodyPr>
          <a:lstStyle/>
          <a:p>
            <a:r>
              <a:rPr lang="en-US" sz="1200" dirty="0" smtClean="0">
                <a:solidFill>
                  <a:schemeClr val="bg1">
                    <a:lumMod val="75000"/>
                  </a:schemeClr>
                </a:solidFill>
              </a:rPr>
              <a:t>Image courtesy </a:t>
            </a:r>
            <a:r>
              <a:rPr lang="en-US" sz="1200" dirty="0" smtClean="0">
                <a:solidFill>
                  <a:schemeClr val="bg1">
                    <a:lumMod val="75000"/>
                  </a:schemeClr>
                </a:solidFill>
                <a:hlinkClick r:id="rId3"/>
              </a:rPr>
              <a:t>http://www.virtualglobebook.com</a:t>
            </a:r>
            <a:r>
              <a:rPr lang="en-US" sz="1200" dirty="0" smtClean="0">
                <a:solidFill>
                  <a:schemeClr val="bg1">
                    <a:lumMod val="75000"/>
                  </a:schemeClr>
                </a:solidFill>
              </a:rPr>
              <a:t> </a:t>
            </a:r>
            <a:endParaRPr lang="en-US" sz="1200" dirty="0">
              <a:solidFill>
                <a:schemeClr val="bg1">
                  <a:lumMod val="75000"/>
                </a:schemeClr>
              </a:solidFill>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733550"/>
            <a:ext cx="5638800" cy="2655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4624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Causes</a:t>
            </a:r>
            <a:endParaRPr lang="en-US" dirty="0"/>
          </a:p>
        </p:txBody>
      </p:sp>
      <p:sp>
        <p:nvSpPr>
          <p:cNvPr id="3" name="Content Placeholder 2"/>
          <p:cNvSpPr>
            <a:spLocks noGrp="1"/>
          </p:cNvSpPr>
          <p:nvPr>
            <p:ph idx="1"/>
          </p:nvPr>
        </p:nvSpPr>
        <p:spPr/>
        <p:txBody>
          <a:bodyPr/>
          <a:lstStyle/>
          <a:p>
            <a:r>
              <a:rPr lang="en-US" dirty="0" smtClean="0"/>
              <a:t>24-bit fixed-point depth buffer</a:t>
            </a:r>
          </a:p>
          <a:p>
            <a:pPr lvl="1"/>
            <a:r>
              <a:rPr lang="en-US" dirty="0">
                <a:latin typeface="Courier New" pitchFamily="49" charset="0"/>
                <a:cs typeface="Courier New" pitchFamily="49" charset="0"/>
              </a:rPr>
              <a:t>f/</a:t>
            </a:r>
            <a:r>
              <a:rPr lang="en-US" dirty="0" smtClean="0">
                <a:latin typeface="Courier New" pitchFamily="49" charset="0"/>
                <a:cs typeface="Courier New" pitchFamily="49" charset="0"/>
              </a:rPr>
              <a:t>n</a:t>
            </a:r>
            <a:r>
              <a:rPr lang="en-US" dirty="0" smtClean="0"/>
              <a:t> of 1,000 is acceptable </a:t>
            </a:r>
            <a:r>
              <a:rPr lang="en-US" dirty="0"/>
              <a:t>[Akeley90</a:t>
            </a:r>
            <a:r>
              <a:rPr lang="en-US" dirty="0" smtClean="0"/>
              <a:t>]</a:t>
            </a:r>
          </a:p>
          <a:p>
            <a:r>
              <a:rPr lang="en-US" dirty="0" smtClean="0"/>
              <a:t>Earth </a:t>
            </a:r>
            <a:r>
              <a:rPr lang="en-US" dirty="0" err="1" smtClean="0"/>
              <a:t>semiminor</a:t>
            </a:r>
            <a:r>
              <a:rPr lang="en-US" dirty="0" smtClean="0"/>
              <a:t> axis is over </a:t>
            </a:r>
            <a:r>
              <a:rPr lang="en-US" dirty="0"/>
              <a:t>6,300,000 </a:t>
            </a:r>
            <a:r>
              <a:rPr lang="en-US" dirty="0" smtClean="0"/>
              <a:t>meters</a:t>
            </a:r>
          </a:p>
          <a:p>
            <a:pPr lvl="1"/>
            <a:r>
              <a:rPr lang="en-US" dirty="0" smtClean="0"/>
              <a:t>Want fine-grained detail</a:t>
            </a:r>
            <a:endParaRPr lang="en-US" dirty="0"/>
          </a:p>
        </p:txBody>
      </p:sp>
    </p:spTree>
    <p:extLst>
      <p:ext uri="{BB962C8B-B14F-4D97-AF65-F5344CB8AC3E}">
        <p14:creationId xmlns:p14="http://schemas.microsoft.com/office/powerpoint/2010/main" val="24162314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 Solutions</a:t>
            </a:r>
            <a:endParaRPr lang="en-US" dirty="0"/>
          </a:p>
        </p:txBody>
      </p:sp>
      <p:sp>
        <p:nvSpPr>
          <p:cNvPr id="3" name="Content Placeholder 2"/>
          <p:cNvSpPr>
            <a:spLocks noGrp="1"/>
          </p:cNvSpPr>
          <p:nvPr>
            <p:ph idx="1"/>
          </p:nvPr>
        </p:nvSpPr>
        <p:spPr/>
        <p:txBody>
          <a:bodyPr>
            <a:normAutofit/>
          </a:bodyPr>
          <a:lstStyle/>
          <a:p>
            <a:r>
              <a:rPr lang="en-US" dirty="0" smtClean="0"/>
              <a:t>Far-to-near tuning</a:t>
            </a:r>
          </a:p>
          <a:p>
            <a:r>
              <a:rPr lang="en-US" dirty="0" smtClean="0"/>
              <a:t>Remove distant objects / imposters</a:t>
            </a:r>
          </a:p>
          <a:p>
            <a:r>
              <a:rPr lang="en-US" dirty="0" smtClean="0"/>
              <a:t>Complementary depth buffering </a:t>
            </a:r>
            <a:r>
              <a:rPr lang="en-US" sz="1600" dirty="0" smtClean="0"/>
              <a:t>[</a:t>
            </a:r>
            <a:r>
              <a:rPr lang="en-US" sz="1600" dirty="0"/>
              <a:t>Persson09</a:t>
            </a:r>
            <a:r>
              <a:rPr lang="en-US" sz="1600" dirty="0" smtClean="0"/>
              <a:t>, </a:t>
            </a:r>
            <a:r>
              <a:rPr lang="en-US" sz="1600" dirty="0"/>
              <a:t>Kemen12]</a:t>
            </a:r>
          </a:p>
          <a:p>
            <a:r>
              <a:rPr lang="en-US" dirty="0" smtClean="0"/>
              <a:t>Logarithmic depth buffer </a:t>
            </a:r>
            <a:r>
              <a:rPr lang="en-US" sz="1600" dirty="0" smtClean="0"/>
              <a:t>[Kemen08, Ulrich11, </a:t>
            </a:r>
            <a:r>
              <a:rPr lang="en-US" sz="1600" dirty="0"/>
              <a:t>Kemen12</a:t>
            </a:r>
            <a:r>
              <a:rPr lang="en-US" sz="1600" dirty="0" smtClean="0"/>
              <a:t>]</a:t>
            </a:r>
            <a:endParaRPr lang="en-US" sz="1600" dirty="0"/>
          </a:p>
          <a:p>
            <a:r>
              <a:rPr lang="en-US" b="1" dirty="0" smtClean="0"/>
              <a:t>Multiple frustums</a:t>
            </a:r>
          </a:p>
        </p:txBody>
      </p:sp>
    </p:spTree>
    <p:extLst>
      <p:ext uri="{BB962C8B-B14F-4D97-AF65-F5344CB8AC3E}">
        <p14:creationId xmlns:p14="http://schemas.microsoft.com/office/powerpoint/2010/main" val="3915276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Frustums</a:t>
            </a:r>
            <a:endParaRPr lang="en-US" dirty="0"/>
          </a:p>
        </p:txBody>
      </p:sp>
      <p:sp>
        <p:nvSpPr>
          <p:cNvPr id="3" name="Content Placeholder 2"/>
          <p:cNvSpPr>
            <a:spLocks noGrp="1"/>
          </p:cNvSpPr>
          <p:nvPr>
            <p:ph idx="1"/>
          </p:nvPr>
        </p:nvSpPr>
        <p:spPr/>
        <p:txBody>
          <a:bodyPr>
            <a:normAutofit/>
          </a:bodyPr>
          <a:lstStyle/>
          <a:p>
            <a:r>
              <a:rPr lang="en-US" dirty="0" smtClean="0"/>
              <a:t>Multiple frustums</a:t>
            </a:r>
          </a:p>
          <a:p>
            <a:pPr lvl="1"/>
            <a:r>
              <a:rPr lang="en-US" dirty="0" smtClean="0"/>
              <a:t>Virtually unlimited view distances</a:t>
            </a:r>
          </a:p>
          <a:p>
            <a:pPr lvl="1"/>
            <a:r>
              <a:rPr lang="en-US" dirty="0" smtClean="0"/>
              <a:t>Works for WebGL</a:t>
            </a:r>
            <a:r>
              <a:rPr lang="en-US" dirty="0"/>
              <a:t>; no </a:t>
            </a:r>
            <a:r>
              <a:rPr lang="en-US" dirty="0" err="1"/>
              <a:t>EXT_frag_depth</a:t>
            </a:r>
            <a:endParaRPr lang="en-US" dirty="0" smtClean="0"/>
          </a:p>
          <a:p>
            <a:pPr lvl="1"/>
            <a:r>
              <a:rPr lang="en-US" dirty="0"/>
              <a:t>Works on old hardware</a:t>
            </a:r>
          </a:p>
          <a:p>
            <a:pPr lvl="1"/>
            <a:r>
              <a:rPr lang="en-US" dirty="0" smtClean="0"/>
              <a:t>Easy concept.  Implementation requires some care</a:t>
            </a:r>
            <a:endParaRPr lang="en-US" b="1" dirty="0"/>
          </a:p>
        </p:txBody>
      </p:sp>
    </p:spTree>
    <p:extLst>
      <p:ext uri="{BB962C8B-B14F-4D97-AF65-F5344CB8AC3E}">
        <p14:creationId xmlns:p14="http://schemas.microsoft.com/office/powerpoint/2010/main" val="3329875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Frustums</a:t>
            </a:r>
            <a:endParaRPr lang="en-US" dirty="0"/>
          </a:p>
        </p:txBody>
      </p:sp>
      <p:sp>
        <p:nvSpPr>
          <p:cNvPr id="3" name="Content Placeholder 2"/>
          <p:cNvSpPr>
            <a:spLocks noGrp="1"/>
          </p:cNvSpPr>
          <p:nvPr>
            <p:ph idx="1"/>
          </p:nvPr>
        </p:nvSpPr>
        <p:spPr/>
        <p:txBody>
          <a:bodyPr/>
          <a:lstStyle/>
          <a:p>
            <a:r>
              <a:rPr lang="en-US" dirty="0"/>
              <a:t>Same </a:t>
            </a:r>
            <a:r>
              <a:rPr lang="en-US" dirty="0" err="1"/>
              <a:t>fov</a:t>
            </a:r>
            <a:r>
              <a:rPr lang="en-US" dirty="0"/>
              <a:t> and aspect ratio</a:t>
            </a:r>
          </a:p>
          <a:p>
            <a:r>
              <a:rPr lang="en-US" dirty="0" smtClean="0"/>
              <a:t>Farther </a:t>
            </a:r>
            <a:r>
              <a:rPr lang="en-US" dirty="0" smtClean="0"/>
              <a:t>the near plane, the bigger the frustum</a:t>
            </a:r>
          </a:p>
          <a:p>
            <a:r>
              <a:rPr lang="en-US" dirty="0" smtClean="0"/>
              <a:t>A few frustums can cover a large view distance</a:t>
            </a:r>
          </a:p>
          <a:p>
            <a:pPr lvl="1"/>
            <a:r>
              <a:rPr lang="en-US" dirty="0" smtClean="0"/>
              <a:t>Frustum 1:  1 to 1,000</a:t>
            </a:r>
          </a:p>
          <a:p>
            <a:pPr lvl="1"/>
            <a:r>
              <a:rPr lang="en-US" dirty="0" smtClean="0"/>
              <a:t>Frustum 2:  1,000 to 1,000,000</a:t>
            </a:r>
          </a:p>
          <a:p>
            <a:pPr lvl="1"/>
            <a:r>
              <a:rPr lang="en-US" dirty="0" smtClean="0"/>
              <a:t>Frustum 3:  1,000,000 to </a:t>
            </a:r>
            <a:r>
              <a:rPr lang="en-US" dirty="0" smtClean="0"/>
              <a:t>1,000,000,000</a:t>
            </a:r>
            <a:endParaRPr lang="en-US" dirty="0" smtClean="0"/>
          </a:p>
        </p:txBody>
      </p:sp>
      <p:sp>
        <p:nvSpPr>
          <p:cNvPr id="4" name="TextBox 3"/>
          <p:cNvSpPr txBox="1"/>
          <p:nvPr/>
        </p:nvSpPr>
        <p:spPr>
          <a:xfrm>
            <a:off x="0" y="4857750"/>
            <a:ext cx="2903359" cy="276999"/>
          </a:xfrm>
          <a:prstGeom prst="rect">
            <a:avLst/>
          </a:prstGeom>
          <a:noFill/>
        </p:spPr>
        <p:txBody>
          <a:bodyPr wrap="none" rtlCol="0">
            <a:spAutoFit/>
          </a:bodyPr>
          <a:lstStyle/>
          <a:p>
            <a:r>
              <a:rPr lang="en-US" sz="1200" dirty="0" smtClean="0">
                <a:solidFill>
                  <a:schemeClr val="bg1">
                    <a:lumMod val="75000"/>
                  </a:schemeClr>
                </a:solidFill>
              </a:rPr>
              <a:t>In practice, we’ll overlap the frustums a bit.</a:t>
            </a:r>
            <a:endParaRPr lang="en-US" sz="1200" dirty="0">
              <a:solidFill>
                <a:schemeClr val="bg1">
                  <a:lumMod val="75000"/>
                </a:schemeClr>
              </a:solidFill>
            </a:endParaRPr>
          </a:p>
        </p:txBody>
      </p:sp>
      <p:sp>
        <p:nvSpPr>
          <p:cNvPr id="9" name="Isosceles Triangle 8"/>
          <p:cNvSpPr/>
          <p:nvPr/>
        </p:nvSpPr>
        <p:spPr>
          <a:xfrm rot="16200000">
            <a:off x="6669170" y="2825173"/>
            <a:ext cx="1820372" cy="2092381"/>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Isosceles Triangle 7"/>
          <p:cNvSpPr/>
          <p:nvPr/>
        </p:nvSpPr>
        <p:spPr>
          <a:xfrm rot="16200000">
            <a:off x="6588065" y="3454861"/>
            <a:ext cx="734822" cy="844622"/>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Isosceles Triangle 6"/>
          <p:cNvSpPr/>
          <p:nvPr/>
        </p:nvSpPr>
        <p:spPr>
          <a:xfrm rot="16200000">
            <a:off x="6553392" y="3721584"/>
            <a:ext cx="270724" cy="311176"/>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p:cNvSpPr txBox="1"/>
          <p:nvPr/>
        </p:nvSpPr>
        <p:spPr>
          <a:xfrm rot="1372159">
            <a:off x="6875279" y="4189344"/>
            <a:ext cx="929837" cy="276999"/>
          </a:xfrm>
          <a:prstGeom prst="rect">
            <a:avLst/>
          </a:prstGeom>
          <a:noFill/>
        </p:spPr>
        <p:txBody>
          <a:bodyPr wrap="none" rtlCol="0">
            <a:spAutoFit/>
          </a:bodyPr>
          <a:lstStyle/>
          <a:p>
            <a:r>
              <a:rPr lang="en-US" sz="1200" dirty="0" smtClean="0"/>
              <a:t>Not to scale</a:t>
            </a:r>
            <a:endParaRPr lang="en-US" sz="1200" dirty="0"/>
          </a:p>
        </p:txBody>
      </p:sp>
      <p:sp>
        <p:nvSpPr>
          <p:cNvPr id="13" name="Isosceles Triangle 12"/>
          <p:cNvSpPr/>
          <p:nvPr/>
        </p:nvSpPr>
        <p:spPr>
          <a:xfrm rot="16200000">
            <a:off x="6554438" y="3792188"/>
            <a:ext cx="140653" cy="161670"/>
          </a:xfrm>
          <a:prstGeom prst="triangl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6374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Frustums</a:t>
            </a:r>
            <a:endParaRPr lang="en-US" dirty="0"/>
          </a:p>
        </p:txBody>
      </p:sp>
      <p:sp>
        <p:nvSpPr>
          <p:cNvPr id="3" name="Content Placeholder 2"/>
          <p:cNvSpPr>
            <a:spLocks noGrp="1"/>
          </p:cNvSpPr>
          <p:nvPr>
            <p:ph idx="1"/>
          </p:nvPr>
        </p:nvSpPr>
        <p:spPr/>
        <p:txBody>
          <a:bodyPr/>
          <a:lstStyle/>
          <a:p>
            <a:r>
              <a:rPr lang="en-US" dirty="0" smtClean="0"/>
              <a:t>Simple implementation</a:t>
            </a:r>
          </a:p>
        </p:txBody>
      </p:sp>
      <p:sp>
        <p:nvSpPr>
          <p:cNvPr id="5" name="TextBox 4"/>
          <p:cNvSpPr txBox="1"/>
          <p:nvPr/>
        </p:nvSpPr>
        <p:spPr>
          <a:xfrm>
            <a:off x="1860360" y="1809750"/>
            <a:ext cx="4863631" cy="1815882"/>
          </a:xfrm>
          <a:prstGeom prst="rect">
            <a:avLst/>
          </a:prstGeom>
          <a:noFill/>
        </p:spPr>
        <p:txBody>
          <a:bodyPr wrap="none" rtlCol="0">
            <a:spAutoFit/>
          </a:bodyPr>
          <a:lstStyle/>
          <a:p>
            <a:r>
              <a:rPr lang="en-US" b="1" dirty="0" err="1" smtClean="0">
                <a:latin typeface="Courier New" pitchFamily="49" charset="0"/>
                <a:cs typeface="Courier New" pitchFamily="49" charset="0"/>
              </a:rPr>
              <a:t>foreach</a:t>
            </a:r>
            <a:r>
              <a:rPr lang="en-US" dirty="0" smtClean="0">
                <a:latin typeface="Courier New" pitchFamily="49" charset="0"/>
                <a:cs typeface="Courier New" pitchFamily="49" charset="0"/>
              </a:rPr>
              <a:t> frustum in back-to-front order</a:t>
            </a:r>
          </a:p>
          <a:p>
            <a:r>
              <a:rPr lang="en-US" dirty="0" smtClean="0">
                <a:latin typeface="Courier New" pitchFamily="49" charset="0"/>
                <a:cs typeface="Courier New" pitchFamily="49" charset="0"/>
              </a:rPr>
              <a:t>{</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set projection matrix;</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clear depth;</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find objects that overlap frustum;</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render objects;</a:t>
            </a:r>
          </a:p>
          <a:p>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
        <p:nvSpPr>
          <p:cNvPr id="6" name="Isosceles Triangle 5"/>
          <p:cNvSpPr/>
          <p:nvPr/>
        </p:nvSpPr>
        <p:spPr>
          <a:xfrm rot="16200000">
            <a:off x="6669170" y="2825173"/>
            <a:ext cx="1820372" cy="2092381"/>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Isosceles Triangle 6"/>
          <p:cNvSpPr/>
          <p:nvPr/>
        </p:nvSpPr>
        <p:spPr>
          <a:xfrm rot="16200000">
            <a:off x="6588065" y="3454861"/>
            <a:ext cx="734822" cy="844622"/>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Isosceles Triangle 7"/>
          <p:cNvSpPr/>
          <p:nvPr/>
        </p:nvSpPr>
        <p:spPr>
          <a:xfrm rot="16200000">
            <a:off x="6553392" y="3721584"/>
            <a:ext cx="270724" cy="311176"/>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p:cNvSpPr txBox="1"/>
          <p:nvPr/>
        </p:nvSpPr>
        <p:spPr>
          <a:xfrm rot="1372159">
            <a:off x="6875279" y="4189344"/>
            <a:ext cx="929837" cy="276999"/>
          </a:xfrm>
          <a:prstGeom prst="rect">
            <a:avLst/>
          </a:prstGeom>
          <a:noFill/>
        </p:spPr>
        <p:txBody>
          <a:bodyPr wrap="none" rtlCol="0">
            <a:spAutoFit/>
          </a:bodyPr>
          <a:lstStyle/>
          <a:p>
            <a:r>
              <a:rPr lang="en-US" sz="1200" dirty="0" smtClean="0"/>
              <a:t>Not to scale</a:t>
            </a:r>
            <a:endParaRPr lang="en-US" sz="1200" dirty="0"/>
          </a:p>
        </p:txBody>
      </p:sp>
      <p:sp>
        <p:nvSpPr>
          <p:cNvPr id="10" name="Isosceles Triangle 9"/>
          <p:cNvSpPr/>
          <p:nvPr/>
        </p:nvSpPr>
        <p:spPr>
          <a:xfrm rot="16200000">
            <a:off x="6554438" y="3792188"/>
            <a:ext cx="140653" cy="161670"/>
          </a:xfrm>
          <a:prstGeom prst="triangl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32219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Work at AGI</a:t>
            </a:r>
            <a:endParaRPr lang="en-US"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4114800"/>
            <a:ext cx="4083169" cy="338554"/>
          </a:xfrm>
          <a:prstGeom prst="rect">
            <a:avLst/>
          </a:prstGeom>
          <a:noFill/>
        </p:spPr>
        <p:txBody>
          <a:bodyPr wrap="none" rtlCol="0">
            <a:spAutoFit/>
          </a:bodyPr>
          <a:lstStyle/>
          <a:p>
            <a:r>
              <a:rPr lang="en-US" dirty="0" smtClean="0"/>
              <a:t>High-resolution terrain and sub-meter imagery</a:t>
            </a:r>
            <a:endParaRPr lang="en-US" dirty="0"/>
          </a:p>
        </p:txBody>
      </p:sp>
    </p:spTree>
    <p:extLst>
      <p:ext uri="{BB962C8B-B14F-4D97-AF65-F5344CB8AC3E}">
        <p14:creationId xmlns:p14="http://schemas.microsoft.com/office/powerpoint/2010/main" val="1106207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t>
            </a:r>
            <a:r>
              <a:rPr lang="en-US" dirty="0" smtClean="0"/>
              <a:t>Frustums in Cesium</a:t>
            </a:r>
            <a:endParaRPr lang="en-US" dirty="0"/>
          </a:p>
        </p:txBody>
      </p:sp>
      <p:sp>
        <p:nvSpPr>
          <p:cNvPr id="3" name="Content Placeholder 2"/>
          <p:cNvSpPr>
            <a:spLocks noGrp="1"/>
          </p:cNvSpPr>
          <p:nvPr>
            <p:ph idx="1"/>
          </p:nvPr>
        </p:nvSpPr>
        <p:spPr/>
        <p:txBody>
          <a:bodyPr>
            <a:normAutofit/>
          </a:bodyPr>
          <a:lstStyle/>
          <a:p>
            <a:r>
              <a:rPr lang="en-US" dirty="0" smtClean="0"/>
              <a:t>Performance </a:t>
            </a:r>
            <a:r>
              <a:rPr lang="en-US" dirty="0" smtClean="0"/>
              <a:t>goals</a:t>
            </a:r>
          </a:p>
          <a:p>
            <a:pPr lvl="1"/>
            <a:r>
              <a:rPr lang="en-US" dirty="0" smtClean="0"/>
              <a:t>Use the fewest frustums possible</a:t>
            </a:r>
          </a:p>
          <a:p>
            <a:pPr lvl="2"/>
            <a:r>
              <a:rPr lang="en-US" dirty="0" smtClean="0"/>
              <a:t>Dynamic near/far plane</a:t>
            </a:r>
          </a:p>
          <a:p>
            <a:pPr lvl="1"/>
            <a:r>
              <a:rPr lang="en-US" dirty="0" smtClean="0"/>
              <a:t>Minimize objects overlapping multiple frustums</a:t>
            </a:r>
          </a:p>
          <a:p>
            <a:pPr lvl="2"/>
            <a:r>
              <a:rPr lang="en-US" dirty="0" smtClean="0"/>
              <a:t>Push out near plane</a:t>
            </a:r>
          </a:p>
          <a:p>
            <a:pPr lvl="1"/>
            <a:r>
              <a:rPr lang="en-US" dirty="0" smtClean="0"/>
              <a:t>Minimize CPU overhead</a:t>
            </a:r>
          </a:p>
          <a:p>
            <a:pPr lvl="2"/>
            <a:r>
              <a:rPr lang="en-US" dirty="0" smtClean="0"/>
              <a:t>Minimize frustum checks</a:t>
            </a:r>
            <a:endParaRPr lang="en-US" dirty="0"/>
          </a:p>
          <a:p>
            <a:pPr lvl="2"/>
            <a:r>
              <a:rPr lang="en-US" dirty="0" smtClean="0"/>
              <a:t>Exploit temporal coherence</a:t>
            </a:r>
            <a:endParaRPr lang="en-US" dirty="0"/>
          </a:p>
        </p:txBody>
      </p:sp>
    </p:spTree>
    <p:extLst>
      <p:ext uri="{BB962C8B-B14F-4D97-AF65-F5344CB8AC3E}">
        <p14:creationId xmlns:p14="http://schemas.microsoft.com/office/powerpoint/2010/main" val="397596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normAutofit fontScale="90000"/>
          </a:bodyPr>
          <a:lstStyle/>
          <a:p>
            <a:r>
              <a:rPr lang="en-US" dirty="0" smtClean="0"/>
              <a:t>Multiple Frustum Rendering in Cesium</a:t>
            </a:r>
            <a:endParaRPr lang="en-US" dirty="0"/>
          </a:p>
        </p:txBody>
      </p:sp>
      <p:sp>
        <p:nvSpPr>
          <p:cNvPr id="3" name="Content Placeholder 2"/>
          <p:cNvSpPr>
            <a:spLocks noGrp="1"/>
          </p:cNvSpPr>
          <p:nvPr>
            <p:ph idx="1"/>
          </p:nvPr>
        </p:nvSpPr>
        <p:spPr>
          <a:xfrm>
            <a:off x="457200" y="1200151"/>
            <a:ext cx="8229600" cy="800100"/>
          </a:xfrm>
        </p:spPr>
        <p:txBody>
          <a:bodyPr>
            <a:normAutofit fontScale="92500" lnSpcReduction="20000"/>
          </a:bodyPr>
          <a:lstStyle/>
          <a:p>
            <a:pPr marL="0" indent="0">
              <a:buNone/>
            </a:pPr>
            <a:r>
              <a:rPr lang="en-US" b="1" dirty="0" smtClean="0"/>
              <a:t>1)</a:t>
            </a:r>
            <a:r>
              <a:rPr lang="en-US" dirty="0" smtClean="0"/>
              <a:t> The scene produces commands that encapsulate draw calls</a:t>
            </a:r>
            <a:endParaRPr lang="en-US" dirty="0"/>
          </a:p>
        </p:txBody>
      </p:sp>
      <p:sp>
        <p:nvSpPr>
          <p:cNvPr id="4" name="Rounded Rectangle 3"/>
          <p:cNvSpPr/>
          <p:nvPr/>
        </p:nvSpPr>
        <p:spPr>
          <a:xfrm>
            <a:off x="1981200" y="2533650"/>
            <a:ext cx="5181600" cy="14287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2192020" y="3284505"/>
            <a:ext cx="14986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Render state</a:t>
            </a:r>
            <a:endParaRPr lang="en-US" dirty="0"/>
          </a:p>
        </p:txBody>
      </p:sp>
      <p:sp>
        <p:nvSpPr>
          <p:cNvPr id="6" name="Rounded Rectangle 5"/>
          <p:cNvSpPr/>
          <p:nvPr/>
        </p:nvSpPr>
        <p:spPr>
          <a:xfrm>
            <a:off x="3815080" y="3284505"/>
            <a:ext cx="15240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Framebuffer</a:t>
            </a:r>
            <a:endParaRPr lang="en-US" dirty="0"/>
          </a:p>
        </p:txBody>
      </p:sp>
      <p:sp>
        <p:nvSpPr>
          <p:cNvPr id="7" name="Rounded Rectangle 6"/>
          <p:cNvSpPr/>
          <p:nvPr/>
        </p:nvSpPr>
        <p:spPr>
          <a:xfrm>
            <a:off x="3810000" y="2710531"/>
            <a:ext cx="15240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Shader</a:t>
            </a:r>
            <a:endParaRPr lang="en-US" dirty="0"/>
          </a:p>
        </p:txBody>
      </p:sp>
      <p:sp>
        <p:nvSpPr>
          <p:cNvPr id="8" name="Rounded Rectangle 7"/>
          <p:cNvSpPr/>
          <p:nvPr/>
        </p:nvSpPr>
        <p:spPr>
          <a:xfrm>
            <a:off x="2166620" y="2710531"/>
            <a:ext cx="1524000" cy="5143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Vertex array</a:t>
            </a:r>
            <a:endParaRPr lang="en-US" dirty="0"/>
          </a:p>
        </p:txBody>
      </p:sp>
      <p:sp>
        <p:nvSpPr>
          <p:cNvPr id="9" name="Rounded Rectangle 8"/>
          <p:cNvSpPr/>
          <p:nvPr/>
        </p:nvSpPr>
        <p:spPr>
          <a:xfrm>
            <a:off x="5453380" y="2697196"/>
            <a:ext cx="1524000" cy="5143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Bounding volume</a:t>
            </a:r>
            <a:endParaRPr lang="en-US" dirty="0"/>
          </a:p>
        </p:txBody>
      </p:sp>
      <p:sp>
        <p:nvSpPr>
          <p:cNvPr id="10" name="TextBox 9"/>
          <p:cNvSpPr txBox="1"/>
          <p:nvPr/>
        </p:nvSpPr>
        <p:spPr>
          <a:xfrm>
            <a:off x="3618053" y="1962150"/>
            <a:ext cx="1903286" cy="584776"/>
          </a:xfrm>
          <a:prstGeom prst="rect">
            <a:avLst/>
          </a:prstGeom>
          <a:noFill/>
        </p:spPr>
        <p:txBody>
          <a:bodyPr wrap="none" rtlCol="0">
            <a:spAutoFit/>
          </a:bodyPr>
          <a:lstStyle/>
          <a:p>
            <a:r>
              <a:rPr lang="en-US" sz="3200" dirty="0" smtClean="0"/>
              <a:t>Command</a:t>
            </a:r>
            <a:endParaRPr lang="en-US" sz="3200" dirty="0"/>
          </a:p>
        </p:txBody>
      </p:sp>
      <p:sp>
        <p:nvSpPr>
          <p:cNvPr id="11" name="TextBox 10"/>
          <p:cNvSpPr txBox="1"/>
          <p:nvPr/>
        </p:nvSpPr>
        <p:spPr>
          <a:xfrm>
            <a:off x="1080950" y="4171950"/>
            <a:ext cx="6982100" cy="338554"/>
          </a:xfrm>
          <a:prstGeom prst="rect">
            <a:avLst/>
          </a:prstGeom>
          <a:noFill/>
        </p:spPr>
        <p:txBody>
          <a:bodyPr wrap="none" rtlCol="0">
            <a:spAutoFit/>
          </a:bodyPr>
          <a:lstStyle/>
          <a:p>
            <a:r>
              <a:rPr lang="en-US" dirty="0" smtClean="0"/>
              <a:t>Commands come from the terrain engine, 3D models, billboards, polylines, etc.</a:t>
            </a:r>
            <a:endParaRPr lang="en-US" dirty="0"/>
          </a:p>
        </p:txBody>
      </p:sp>
    </p:spTree>
    <p:extLst>
      <p:ext uri="{BB962C8B-B14F-4D97-AF65-F5344CB8AC3E}">
        <p14:creationId xmlns:p14="http://schemas.microsoft.com/office/powerpoint/2010/main" val="2315880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sosceles Triangle 9"/>
          <p:cNvSpPr/>
          <p:nvPr/>
        </p:nvSpPr>
        <p:spPr>
          <a:xfrm rot="16200000">
            <a:off x="6158483" y="1353175"/>
            <a:ext cx="1856234" cy="2133600"/>
          </a:xfrm>
          <a:prstGeom prst="triangle">
            <a:avLst/>
          </a:prstGeom>
          <a:solidFill>
            <a:schemeClr val="bg1">
              <a:lumMod val="6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95251"/>
            <a:ext cx="8848727" cy="523875"/>
          </a:xfrm>
        </p:spPr>
        <p:txBody>
          <a:bodyPr>
            <a:normAutofit fontScale="90000"/>
          </a:bodyPr>
          <a:lstStyle/>
          <a:p>
            <a:r>
              <a:rPr lang="en-US" dirty="0" smtClean="0"/>
              <a:t>Multiple Frustum </a:t>
            </a:r>
            <a:r>
              <a:rPr lang="en-US" dirty="0"/>
              <a:t>Rendering in Cesium</a:t>
            </a:r>
          </a:p>
        </p:txBody>
      </p:sp>
      <p:sp>
        <p:nvSpPr>
          <p:cNvPr id="3" name="Content Placeholder 2"/>
          <p:cNvSpPr>
            <a:spLocks noGrp="1"/>
          </p:cNvSpPr>
          <p:nvPr>
            <p:ph idx="1"/>
          </p:nvPr>
        </p:nvSpPr>
        <p:spPr>
          <a:xfrm>
            <a:off x="457200" y="1200151"/>
            <a:ext cx="8229600" cy="3086099"/>
          </a:xfrm>
        </p:spPr>
        <p:txBody>
          <a:bodyPr>
            <a:normAutofit/>
          </a:bodyPr>
          <a:lstStyle/>
          <a:p>
            <a:pPr marL="0" indent="0">
              <a:buNone/>
            </a:pPr>
            <a:r>
              <a:rPr lang="en-US" b="1" dirty="0"/>
              <a:t>2</a:t>
            </a:r>
            <a:r>
              <a:rPr lang="en-US" b="1" dirty="0" smtClean="0"/>
              <a:t>)</a:t>
            </a:r>
            <a:r>
              <a:rPr lang="en-US" dirty="0" smtClean="0"/>
              <a:t> Walk through commands</a:t>
            </a:r>
          </a:p>
          <a:p>
            <a:r>
              <a:rPr lang="en-US" dirty="0" smtClean="0"/>
              <a:t>Cull</a:t>
            </a:r>
            <a:r>
              <a:rPr lang="en-US" baseline="30000" dirty="0" smtClean="0"/>
              <a:t>1</a:t>
            </a:r>
          </a:p>
          <a:p>
            <a:r>
              <a:rPr lang="en-US" dirty="0" smtClean="0"/>
              <a:t>Compute</a:t>
            </a:r>
          </a:p>
          <a:p>
            <a:pPr lvl="1"/>
            <a:r>
              <a:rPr lang="en-US" dirty="0" smtClean="0"/>
              <a:t>Min near distance</a:t>
            </a:r>
          </a:p>
          <a:p>
            <a:pPr lvl="1"/>
            <a:r>
              <a:rPr lang="en-US" dirty="0" smtClean="0"/>
              <a:t>Max far distance</a:t>
            </a:r>
          </a:p>
          <a:p>
            <a:r>
              <a:rPr lang="en-US" dirty="0" smtClean="0"/>
              <a:t>Application distances define extremes</a:t>
            </a:r>
            <a:endParaRPr lang="en-US" dirty="0"/>
          </a:p>
        </p:txBody>
      </p:sp>
      <p:sp>
        <p:nvSpPr>
          <p:cNvPr id="11" name="TextBox 10"/>
          <p:cNvSpPr txBox="1"/>
          <p:nvPr/>
        </p:nvSpPr>
        <p:spPr>
          <a:xfrm>
            <a:off x="-36616" y="4885551"/>
            <a:ext cx="4352474" cy="276999"/>
          </a:xfrm>
          <a:prstGeom prst="rect">
            <a:avLst/>
          </a:prstGeom>
          <a:noFill/>
        </p:spPr>
        <p:txBody>
          <a:bodyPr wrap="none" rtlCol="0">
            <a:spAutoFit/>
          </a:bodyPr>
          <a:lstStyle/>
          <a:p>
            <a:r>
              <a:rPr lang="en-US" sz="1200" baseline="30000" dirty="0" smtClean="0">
                <a:solidFill>
                  <a:schemeClr val="bg1">
                    <a:lumMod val="75000"/>
                  </a:schemeClr>
                </a:solidFill>
              </a:rPr>
              <a:t>1</a:t>
            </a:r>
            <a:r>
              <a:rPr lang="en-US" sz="1200" dirty="0" smtClean="0">
                <a:solidFill>
                  <a:schemeClr val="bg1">
                    <a:lumMod val="75000"/>
                  </a:schemeClr>
                </a:solidFill>
              </a:rPr>
              <a:t>If it wasn’t already; the scene culls some commands hierarchically</a:t>
            </a:r>
            <a:endParaRPr lang="en-US" sz="1200" dirty="0">
              <a:solidFill>
                <a:schemeClr val="bg1">
                  <a:lumMod val="75000"/>
                </a:schemeClr>
              </a:solidFill>
            </a:endParaRPr>
          </a:p>
        </p:txBody>
      </p:sp>
      <p:sp>
        <p:nvSpPr>
          <p:cNvPr id="5" name="Isosceles Triangle 4"/>
          <p:cNvSpPr/>
          <p:nvPr/>
        </p:nvSpPr>
        <p:spPr>
          <a:xfrm rot="16200000">
            <a:off x="6143625" y="1470417"/>
            <a:ext cx="1657350" cy="1905000"/>
          </a:xfrm>
          <a:prstGeom prst="triangle">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Isosceles Triangle 5"/>
          <p:cNvSpPr/>
          <p:nvPr/>
        </p:nvSpPr>
        <p:spPr>
          <a:xfrm rot="16200000">
            <a:off x="6074701" y="1998634"/>
            <a:ext cx="734822" cy="844622"/>
          </a:xfrm>
          <a:prstGeom prst="triangle">
            <a:avLst/>
          </a:prstGeom>
          <a:solidFill>
            <a:srgbClr val="A6A6A6"/>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Cloud 3"/>
          <p:cNvSpPr/>
          <p:nvPr/>
        </p:nvSpPr>
        <p:spPr>
          <a:xfrm>
            <a:off x="7162800" y="2038350"/>
            <a:ext cx="457200" cy="3048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loud 11"/>
          <p:cNvSpPr/>
          <p:nvPr/>
        </p:nvSpPr>
        <p:spPr>
          <a:xfrm>
            <a:off x="6858000" y="2419350"/>
            <a:ext cx="228600" cy="2286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loud 12"/>
          <p:cNvSpPr/>
          <p:nvPr/>
        </p:nvSpPr>
        <p:spPr>
          <a:xfrm>
            <a:off x="7315200" y="2571750"/>
            <a:ext cx="609600" cy="381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943600" y="1809750"/>
            <a:ext cx="990601" cy="276999"/>
          </a:xfrm>
          <a:prstGeom prst="rect">
            <a:avLst/>
          </a:prstGeom>
          <a:noFill/>
        </p:spPr>
        <p:txBody>
          <a:bodyPr wrap="square" rtlCol="0">
            <a:spAutoFit/>
          </a:bodyPr>
          <a:lstStyle/>
          <a:p>
            <a:pPr algn="r"/>
            <a:r>
              <a:rPr lang="en-US" sz="1200" dirty="0" smtClean="0"/>
              <a:t>Min near</a:t>
            </a:r>
            <a:endParaRPr lang="en-US" sz="1200" dirty="0"/>
          </a:p>
        </p:txBody>
      </p:sp>
      <p:sp>
        <p:nvSpPr>
          <p:cNvPr id="16" name="TextBox 15"/>
          <p:cNvSpPr txBox="1"/>
          <p:nvPr/>
        </p:nvSpPr>
        <p:spPr>
          <a:xfrm>
            <a:off x="6997306" y="1339458"/>
            <a:ext cx="990601" cy="276999"/>
          </a:xfrm>
          <a:prstGeom prst="rect">
            <a:avLst/>
          </a:prstGeom>
          <a:noFill/>
        </p:spPr>
        <p:txBody>
          <a:bodyPr wrap="square" rtlCol="0">
            <a:spAutoFit/>
          </a:bodyPr>
          <a:lstStyle/>
          <a:p>
            <a:pPr algn="r"/>
            <a:r>
              <a:rPr lang="en-US" sz="1200" dirty="0" smtClean="0"/>
              <a:t>Max far</a:t>
            </a:r>
            <a:endParaRPr lang="en-US" sz="1200" dirty="0"/>
          </a:p>
        </p:txBody>
      </p:sp>
      <p:sp>
        <p:nvSpPr>
          <p:cNvPr id="18" name="Isosceles Triangle 17"/>
          <p:cNvSpPr/>
          <p:nvPr/>
        </p:nvSpPr>
        <p:spPr>
          <a:xfrm rot="16200000">
            <a:off x="6017216" y="2345734"/>
            <a:ext cx="140653" cy="161670"/>
          </a:xfrm>
          <a:prstGeom prst="triangle">
            <a:avLst/>
          </a:prstGeom>
          <a:solidFill>
            <a:schemeClr val="bg1"/>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p:cNvSpPr txBox="1"/>
          <p:nvPr/>
        </p:nvSpPr>
        <p:spPr>
          <a:xfrm>
            <a:off x="5257800" y="2419350"/>
            <a:ext cx="990601" cy="276999"/>
          </a:xfrm>
          <a:prstGeom prst="rect">
            <a:avLst/>
          </a:prstGeom>
          <a:noFill/>
        </p:spPr>
        <p:txBody>
          <a:bodyPr wrap="square" rtlCol="0">
            <a:spAutoFit/>
          </a:bodyPr>
          <a:lstStyle/>
          <a:p>
            <a:pPr algn="r"/>
            <a:r>
              <a:rPr lang="en-US" sz="1200" dirty="0" smtClean="0"/>
              <a:t>App near</a:t>
            </a:r>
            <a:endParaRPr lang="en-US" sz="1200" dirty="0"/>
          </a:p>
        </p:txBody>
      </p:sp>
      <p:sp>
        <p:nvSpPr>
          <p:cNvPr id="20" name="TextBox 19"/>
          <p:cNvSpPr txBox="1"/>
          <p:nvPr/>
        </p:nvSpPr>
        <p:spPr>
          <a:xfrm>
            <a:off x="7238999" y="3285351"/>
            <a:ext cx="990601" cy="276999"/>
          </a:xfrm>
          <a:prstGeom prst="rect">
            <a:avLst/>
          </a:prstGeom>
          <a:noFill/>
        </p:spPr>
        <p:txBody>
          <a:bodyPr wrap="square" rtlCol="0">
            <a:spAutoFit/>
          </a:bodyPr>
          <a:lstStyle/>
          <a:p>
            <a:pPr algn="r"/>
            <a:r>
              <a:rPr lang="en-US" sz="1200" dirty="0" smtClean="0"/>
              <a:t>App far</a:t>
            </a:r>
            <a:endParaRPr lang="en-US" sz="1200" dirty="0"/>
          </a:p>
        </p:txBody>
      </p:sp>
    </p:spTree>
    <p:extLst>
      <p:ext uri="{BB962C8B-B14F-4D97-AF65-F5344CB8AC3E}">
        <p14:creationId xmlns:p14="http://schemas.microsoft.com/office/powerpoint/2010/main" val="38949854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5251"/>
            <a:ext cx="8620127" cy="523875"/>
          </a:xfrm>
        </p:spPr>
        <p:txBody>
          <a:bodyPr>
            <a:normAutofit fontScale="90000"/>
          </a:bodyPr>
          <a:lstStyle/>
          <a:p>
            <a:r>
              <a:rPr lang="en-US" dirty="0" smtClean="0"/>
              <a:t>Multiple Frustum </a:t>
            </a:r>
            <a:r>
              <a:rPr lang="en-US" dirty="0"/>
              <a:t>Rendering in Cesium</a:t>
            </a:r>
          </a:p>
        </p:txBody>
      </p:sp>
      <p:sp>
        <p:nvSpPr>
          <p:cNvPr id="3" name="Content Placeholder 2"/>
          <p:cNvSpPr>
            <a:spLocks noGrp="1"/>
          </p:cNvSpPr>
          <p:nvPr>
            <p:ph idx="1"/>
          </p:nvPr>
        </p:nvSpPr>
        <p:spPr>
          <a:xfrm>
            <a:off x="457200" y="1200151"/>
            <a:ext cx="8229600" cy="3086099"/>
          </a:xfrm>
        </p:spPr>
        <p:txBody>
          <a:bodyPr>
            <a:normAutofit/>
          </a:bodyPr>
          <a:lstStyle/>
          <a:p>
            <a:pPr marL="0" indent="0">
              <a:buNone/>
            </a:pPr>
            <a:r>
              <a:rPr lang="en-US" b="1" dirty="0" smtClean="0"/>
              <a:t>3)</a:t>
            </a:r>
            <a:r>
              <a:rPr lang="en-US" dirty="0" smtClean="0"/>
              <a:t> Given desired far-to-near ratio, determine the number of frustums</a:t>
            </a:r>
          </a:p>
        </p:txBody>
      </p:sp>
      <p:sp>
        <p:nvSpPr>
          <p:cNvPr id="5" name="TextBox 4"/>
          <p:cNvSpPr txBox="1"/>
          <p:nvPr/>
        </p:nvSpPr>
        <p:spPr>
          <a:xfrm>
            <a:off x="601051" y="2305557"/>
            <a:ext cx="7941898" cy="1815882"/>
          </a:xfrm>
          <a:prstGeom prst="rect">
            <a:avLst/>
          </a:prstGeom>
          <a:noFill/>
        </p:spPr>
        <p:txBody>
          <a:bodyPr wrap="none" rtlCol="0">
            <a:spAutoFit/>
          </a:bodyPr>
          <a:lstStyle/>
          <a:p>
            <a:r>
              <a:rPr lang="en-US" b="1" dirty="0">
                <a:latin typeface="Courier New" pitchFamily="49" charset="0"/>
                <a:cs typeface="Courier New" pitchFamily="49" charset="0"/>
              </a:rPr>
              <a:t>var</a:t>
            </a:r>
            <a:r>
              <a:rPr lang="en-US" dirty="0">
                <a:latin typeface="Courier New" pitchFamily="49" charset="0"/>
                <a:cs typeface="Courier New" pitchFamily="49" charset="0"/>
              </a:rPr>
              <a:t> numFrustums </a:t>
            </a:r>
            <a:r>
              <a:rPr lang="en-US" dirty="0" smtClean="0">
                <a:latin typeface="Courier New" pitchFamily="49" charset="0"/>
                <a:cs typeface="Courier New" pitchFamily="49" charset="0"/>
              </a:rPr>
              <a:t>= </a:t>
            </a:r>
            <a:r>
              <a:rPr lang="en-US" dirty="0" smtClean="0">
                <a:solidFill>
                  <a:schemeClr val="accent1"/>
                </a:solidFill>
                <a:latin typeface="Courier New" pitchFamily="49" charset="0"/>
                <a:cs typeface="Courier New" pitchFamily="49" charset="0"/>
              </a:rPr>
              <a:t>Math</a:t>
            </a:r>
            <a:r>
              <a:rPr lang="en-US" dirty="0" smtClean="0">
                <a:latin typeface="Courier New" pitchFamily="49" charset="0"/>
                <a:cs typeface="Courier New" pitchFamily="49" charset="0"/>
              </a:rPr>
              <a:t>.ceil(</a:t>
            </a:r>
          </a:p>
          <a:p>
            <a:r>
              <a:rPr lang="en-US" dirty="0">
                <a:solidFill>
                  <a:schemeClr val="accent1"/>
                </a:solidFill>
                <a:latin typeface="Courier New" pitchFamily="49" charset="0"/>
                <a:cs typeface="Courier New" pitchFamily="49" charset="0"/>
              </a:rPr>
              <a:t> </a:t>
            </a:r>
            <a:r>
              <a:rPr lang="en-US" dirty="0" smtClean="0">
                <a:solidFill>
                  <a:schemeClr val="accent1"/>
                </a:solidFill>
                <a:latin typeface="Courier New" pitchFamily="49" charset="0"/>
                <a:cs typeface="Courier New" pitchFamily="49" charset="0"/>
              </a:rPr>
              <a:t>   Math</a:t>
            </a:r>
            <a:r>
              <a:rPr lang="en-US" dirty="0" smtClean="0">
                <a:latin typeface="Courier New" pitchFamily="49" charset="0"/>
                <a:cs typeface="Courier New" pitchFamily="49" charset="0"/>
              </a:rPr>
              <a:t>.log(far </a:t>
            </a:r>
            <a:r>
              <a:rPr lang="en-US" dirty="0">
                <a:latin typeface="Courier New" pitchFamily="49" charset="0"/>
                <a:cs typeface="Courier New" pitchFamily="49" charset="0"/>
              </a:rPr>
              <a:t>/ near) / </a:t>
            </a:r>
            <a:r>
              <a:rPr lang="en-US" dirty="0" smtClean="0">
                <a:solidFill>
                  <a:schemeClr val="accent1"/>
                </a:solidFill>
                <a:latin typeface="Courier New" pitchFamily="49" charset="0"/>
                <a:cs typeface="Courier New" pitchFamily="49" charset="0"/>
              </a:rPr>
              <a:t>Math</a:t>
            </a:r>
            <a:r>
              <a:rPr lang="en-US" dirty="0" smtClean="0">
                <a:latin typeface="Courier New" pitchFamily="49" charset="0"/>
                <a:cs typeface="Courier New" pitchFamily="49" charset="0"/>
              </a:rPr>
              <a:t>.log(farToNearRatio));</a:t>
            </a:r>
          </a:p>
          <a:p>
            <a:endParaRPr lang="en-US" dirty="0">
              <a:latin typeface="Courier New" pitchFamily="49" charset="0"/>
              <a:cs typeface="Courier New" pitchFamily="49" charset="0"/>
            </a:endParaRPr>
          </a:p>
          <a:p>
            <a:r>
              <a:rPr lang="en-US" b="1" dirty="0" smtClean="0">
                <a:latin typeface="Courier New" pitchFamily="49" charset="0"/>
                <a:cs typeface="Courier New" pitchFamily="49" charset="0"/>
              </a:rPr>
              <a:t>for</a:t>
            </a:r>
            <a:r>
              <a:rPr lang="en-US" dirty="0" smtClean="0">
                <a:latin typeface="Courier New" pitchFamily="49" charset="0"/>
                <a:cs typeface="Courier New" pitchFamily="49" charset="0"/>
              </a:rPr>
              <a:t> (</a:t>
            </a:r>
            <a:r>
              <a:rPr lang="en-US" b="1" dirty="0" smtClean="0">
                <a:latin typeface="Courier New" pitchFamily="49" charset="0"/>
                <a:cs typeface="Courier New" pitchFamily="49" charset="0"/>
              </a:rPr>
              <a:t>var</a:t>
            </a:r>
            <a:r>
              <a:rPr lang="en-US" dirty="0" smtClean="0">
                <a:latin typeface="Courier New" pitchFamily="49" charset="0"/>
                <a:cs typeface="Courier New" pitchFamily="49" charset="0"/>
              </a:rPr>
              <a:t> m = 0; m &lt; numFrustums; ++m) {</a:t>
            </a:r>
          </a:p>
          <a:p>
            <a:r>
              <a:rPr lang="en-US" dirty="0" smtClean="0">
                <a:latin typeface="Courier New" pitchFamily="49" charset="0"/>
                <a:cs typeface="Courier New" pitchFamily="49" charset="0"/>
              </a:rPr>
              <a:t>    </a:t>
            </a:r>
            <a:r>
              <a:rPr lang="en-US" b="1" dirty="0" smtClean="0">
                <a:latin typeface="Courier New" pitchFamily="49" charset="0"/>
                <a:cs typeface="Courier New" pitchFamily="49" charset="0"/>
              </a:rPr>
              <a:t>var</a:t>
            </a:r>
            <a:r>
              <a:rPr lang="en-US" dirty="0" smtClean="0">
                <a:latin typeface="Courier New" pitchFamily="49" charset="0"/>
                <a:cs typeface="Courier New" pitchFamily="49" charset="0"/>
              </a:rPr>
              <a:t> n = </a:t>
            </a:r>
            <a:r>
              <a:rPr lang="en-US" dirty="0" err="1" smtClean="0">
                <a:solidFill>
                  <a:schemeClr val="accent1"/>
                </a:solidFill>
                <a:latin typeface="Courier New" pitchFamily="49" charset="0"/>
                <a:cs typeface="Courier New" pitchFamily="49" charset="0"/>
              </a:rPr>
              <a:t>Math</a:t>
            </a:r>
            <a:r>
              <a:rPr lang="en-US" dirty="0" err="1" smtClean="0">
                <a:latin typeface="Courier New" pitchFamily="49" charset="0"/>
                <a:cs typeface="Courier New" pitchFamily="49" charset="0"/>
              </a:rPr>
              <a:t>.max</a:t>
            </a:r>
            <a:r>
              <a:rPr lang="en-US" dirty="0" smtClean="0">
                <a:latin typeface="Courier New" pitchFamily="49" charset="0"/>
                <a:cs typeface="Courier New" pitchFamily="49" charset="0"/>
              </a:rPr>
              <a:t>(near, </a:t>
            </a:r>
            <a:r>
              <a:rPr lang="en-US" dirty="0" err="1" smtClean="0">
                <a:solidFill>
                  <a:schemeClr val="accent1"/>
                </a:solidFill>
                <a:latin typeface="Courier New" pitchFamily="49" charset="0"/>
                <a:cs typeface="Courier New" pitchFamily="49" charset="0"/>
              </a:rPr>
              <a:t>Math</a:t>
            </a:r>
            <a:r>
              <a:rPr lang="en-US" dirty="0" err="1" smtClean="0">
                <a:latin typeface="Courier New" pitchFamily="49" charset="0"/>
                <a:cs typeface="Courier New" pitchFamily="49" charset="0"/>
              </a:rPr>
              <a:t>.pow</a:t>
            </a:r>
            <a:r>
              <a:rPr lang="en-US" dirty="0" smtClean="0">
                <a:latin typeface="Courier New" pitchFamily="49" charset="0"/>
                <a:cs typeface="Courier New" pitchFamily="49" charset="0"/>
              </a:rPr>
              <a:t>(farToNearRatio, m) * near);</a:t>
            </a:r>
          </a:p>
          <a:p>
            <a:r>
              <a:rPr lang="en-US" dirty="0" smtClean="0">
                <a:latin typeface="Courier New" pitchFamily="49" charset="0"/>
                <a:cs typeface="Courier New" pitchFamily="49" charset="0"/>
              </a:rPr>
              <a:t>    </a:t>
            </a:r>
            <a:r>
              <a:rPr lang="en-US" b="1" dirty="0" smtClean="0">
                <a:latin typeface="Courier New" pitchFamily="49" charset="0"/>
                <a:cs typeface="Courier New" pitchFamily="49" charset="0"/>
              </a:rPr>
              <a:t>var</a:t>
            </a:r>
            <a:r>
              <a:rPr lang="en-US" dirty="0" smtClean="0">
                <a:latin typeface="Courier New" pitchFamily="49" charset="0"/>
                <a:cs typeface="Courier New" pitchFamily="49" charset="0"/>
              </a:rPr>
              <a:t> f = </a:t>
            </a:r>
            <a:r>
              <a:rPr lang="en-US" dirty="0" err="1" smtClean="0">
                <a:solidFill>
                  <a:schemeClr val="accent1"/>
                </a:solidFill>
                <a:latin typeface="Courier New" pitchFamily="49" charset="0"/>
                <a:cs typeface="Courier New" pitchFamily="49" charset="0"/>
              </a:rPr>
              <a:t>Math</a:t>
            </a:r>
            <a:r>
              <a:rPr lang="en-US" dirty="0" err="1" smtClean="0">
                <a:latin typeface="Courier New" pitchFamily="49" charset="0"/>
                <a:cs typeface="Courier New" pitchFamily="49" charset="0"/>
              </a:rPr>
              <a:t>.min</a:t>
            </a:r>
            <a:r>
              <a:rPr lang="en-US" dirty="0" smtClean="0">
                <a:latin typeface="Courier New" pitchFamily="49" charset="0"/>
                <a:cs typeface="Courier New" pitchFamily="49" charset="0"/>
              </a:rPr>
              <a:t>(far, farToNearRatio * n);</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smtClean="0">
                <a:solidFill>
                  <a:srgbClr val="008000"/>
                </a:solidFill>
                <a:latin typeface="Courier New" pitchFamily="49" charset="0"/>
                <a:cs typeface="Courier New" pitchFamily="49" charset="0"/>
              </a:rPr>
              <a:t>// ...</a:t>
            </a:r>
            <a:endParaRPr lang="en-US" dirty="0">
              <a:solidFill>
                <a:srgbClr val="008000"/>
              </a:solidFill>
              <a:latin typeface="Courier New" pitchFamily="49" charset="0"/>
              <a:cs typeface="Courier New" pitchFamily="49" charset="0"/>
            </a:endParaRPr>
          </a:p>
        </p:txBody>
      </p:sp>
    </p:spTree>
    <p:extLst>
      <p:ext uri="{BB962C8B-B14F-4D97-AF65-F5344CB8AC3E}">
        <p14:creationId xmlns:p14="http://schemas.microsoft.com/office/powerpoint/2010/main" val="10225205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Frustum Rendering</a:t>
            </a:r>
            <a:endParaRPr lang="en-US" dirty="0"/>
          </a:p>
        </p:txBody>
      </p:sp>
      <p:sp>
        <p:nvSpPr>
          <p:cNvPr id="3" name="Content Placeholder 2"/>
          <p:cNvSpPr>
            <a:spLocks noGrp="1"/>
          </p:cNvSpPr>
          <p:nvPr>
            <p:ph idx="1"/>
          </p:nvPr>
        </p:nvSpPr>
        <p:spPr>
          <a:xfrm>
            <a:off x="457200" y="1200150"/>
            <a:ext cx="8229600" cy="3771900"/>
          </a:xfrm>
        </p:spPr>
        <p:txBody>
          <a:bodyPr>
            <a:normAutofit/>
          </a:bodyPr>
          <a:lstStyle/>
          <a:p>
            <a:pPr marL="0" indent="0">
              <a:buNone/>
            </a:pPr>
            <a:r>
              <a:rPr lang="en-US" b="1" dirty="0" smtClean="0"/>
              <a:t>4)</a:t>
            </a:r>
            <a:r>
              <a:rPr lang="en-US" dirty="0" smtClean="0"/>
              <a:t> Walk through commands, and assign them to frustum(s)</a:t>
            </a:r>
          </a:p>
          <a:p>
            <a:r>
              <a:rPr lang="en-US" dirty="0" smtClean="0"/>
              <a:t>Can combine with Step </a:t>
            </a:r>
            <a:r>
              <a:rPr lang="en-US" b="1" dirty="0" smtClean="0"/>
              <a:t>2</a:t>
            </a:r>
            <a:r>
              <a:rPr lang="en-US" dirty="0" smtClean="0"/>
              <a:t> in a single pass over the commands by exploiting temporal coherence – using the frustums computed from the previous frame</a:t>
            </a:r>
          </a:p>
        </p:txBody>
      </p:sp>
    </p:spTree>
    <p:extLst>
      <p:ext uri="{BB962C8B-B14F-4D97-AF65-F5344CB8AC3E}">
        <p14:creationId xmlns:p14="http://schemas.microsoft.com/office/powerpoint/2010/main" val="28011156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Multiple Frustum Rendering</a:t>
            </a:r>
            <a:endParaRPr lang="en-US" dirty="0"/>
          </a:p>
        </p:txBody>
      </p:sp>
      <p:sp>
        <p:nvSpPr>
          <p:cNvPr id="3" name="Content Placeholder 2"/>
          <p:cNvSpPr>
            <a:spLocks noGrp="1"/>
          </p:cNvSpPr>
          <p:nvPr>
            <p:ph idx="1"/>
          </p:nvPr>
        </p:nvSpPr>
        <p:spPr>
          <a:xfrm>
            <a:off x="457200" y="1200150"/>
            <a:ext cx="8229600" cy="1752600"/>
          </a:xfrm>
        </p:spPr>
        <p:txBody>
          <a:bodyPr>
            <a:normAutofit/>
          </a:bodyPr>
          <a:lstStyle/>
          <a:p>
            <a:pPr marL="0" indent="0">
              <a:buNone/>
            </a:pPr>
            <a:r>
              <a:rPr lang="en-US" b="1" dirty="0" smtClean="0"/>
              <a:t>4)</a:t>
            </a:r>
            <a:r>
              <a:rPr lang="en-US" dirty="0" smtClean="0"/>
              <a:t> Temporal Coherence</a:t>
            </a:r>
            <a:r>
              <a:rPr lang="en-US" dirty="0"/>
              <a:t> </a:t>
            </a:r>
            <a:r>
              <a:rPr lang="en-US" dirty="0" smtClean="0"/>
              <a:t>Criteria</a:t>
            </a:r>
          </a:p>
          <a:p>
            <a:r>
              <a:rPr lang="en-US" sz="2000" dirty="0">
                <a:latin typeface="Courier New" pitchFamily="49" charset="0"/>
                <a:cs typeface="Courier New" pitchFamily="49" charset="0"/>
              </a:rPr>
              <a:t>n</a:t>
            </a:r>
            <a:r>
              <a:rPr lang="en-US" sz="2000" dirty="0" smtClean="0">
                <a:latin typeface="Courier New" pitchFamily="49" charset="0"/>
                <a:cs typeface="Courier New" pitchFamily="49" charset="0"/>
              </a:rPr>
              <a:t>ear</a:t>
            </a:r>
            <a:r>
              <a:rPr lang="en-US" sz="2000" baseline="-25000" dirty="0" smtClean="0">
                <a:latin typeface="Courier New" pitchFamily="49" charset="0"/>
                <a:cs typeface="Courier New" pitchFamily="49" charset="0"/>
              </a:rPr>
              <a:t>t</a:t>
            </a:r>
            <a:r>
              <a:rPr lang="en-US" sz="2000" dirty="0" smtClean="0"/>
              <a:t> </a:t>
            </a:r>
            <a:r>
              <a:rPr lang="en-US" sz="2000" dirty="0" smtClean="0">
                <a:latin typeface="Courier New" pitchFamily="49" charset="0"/>
                <a:cs typeface="Courier New" pitchFamily="49" charset="0"/>
              </a:rPr>
              <a:t>&gt;= near</a:t>
            </a:r>
            <a:r>
              <a:rPr lang="en-US" sz="2000" baseline="-25000" dirty="0" smtClean="0">
                <a:latin typeface="Courier New" pitchFamily="49" charset="0"/>
                <a:cs typeface="Courier New" pitchFamily="49" charset="0"/>
              </a:rPr>
              <a:t>(t – 1)</a:t>
            </a:r>
            <a:endParaRPr lang="en-US" sz="2000" dirty="0" smtClean="0"/>
          </a:p>
          <a:p>
            <a:r>
              <a:rPr lang="en-US" sz="2000" dirty="0">
                <a:latin typeface="Courier New" pitchFamily="49" charset="0"/>
                <a:cs typeface="Courier New" pitchFamily="49" charset="0"/>
              </a:rPr>
              <a:t>f</a:t>
            </a:r>
            <a:r>
              <a:rPr lang="en-US" sz="2000" dirty="0" smtClean="0">
                <a:latin typeface="Courier New" pitchFamily="49" charset="0"/>
                <a:cs typeface="Courier New" pitchFamily="49" charset="0"/>
              </a:rPr>
              <a:t>ar</a:t>
            </a:r>
            <a:r>
              <a:rPr lang="en-US" sz="2000" baseline="-25000" dirty="0" smtClean="0">
                <a:latin typeface="Courier New" pitchFamily="49" charset="0"/>
                <a:cs typeface="Courier New" pitchFamily="49" charset="0"/>
              </a:rPr>
              <a:t>t</a:t>
            </a:r>
            <a:r>
              <a:rPr lang="en-US" sz="2000" dirty="0" smtClean="0"/>
              <a:t> </a:t>
            </a:r>
            <a:r>
              <a:rPr lang="en-US" sz="2000" dirty="0" smtClean="0">
                <a:latin typeface="Courier New" pitchFamily="49" charset="0"/>
                <a:cs typeface="Courier New" pitchFamily="49" charset="0"/>
              </a:rPr>
              <a:t>&lt;= far</a:t>
            </a:r>
            <a:r>
              <a:rPr lang="en-US" sz="2000" baseline="-25000" dirty="0" smtClean="0">
                <a:latin typeface="Courier New" pitchFamily="49" charset="0"/>
                <a:cs typeface="Courier New" pitchFamily="49" charset="0"/>
              </a:rPr>
              <a:t>(t – 1)</a:t>
            </a:r>
            <a:endParaRPr lang="en-US" sz="2000" dirty="0" smtClean="0"/>
          </a:p>
          <a:p>
            <a:r>
              <a:rPr lang="en-US" sz="2000" dirty="0" smtClean="0">
                <a:latin typeface="Courier New" pitchFamily="49" charset="0"/>
                <a:cs typeface="Courier New" pitchFamily="49" charset="0"/>
              </a:rPr>
              <a:t>numFrustums</a:t>
            </a:r>
            <a:r>
              <a:rPr lang="en-US" sz="2000" baseline="-25000" dirty="0" smtClean="0">
                <a:latin typeface="Courier New" pitchFamily="49" charset="0"/>
                <a:cs typeface="Courier New" pitchFamily="49" charset="0"/>
              </a:rPr>
              <a:t>t </a:t>
            </a:r>
            <a:r>
              <a:rPr lang="en-US" sz="2000" dirty="0" smtClean="0">
                <a:latin typeface="Courier New" pitchFamily="49" charset="0"/>
                <a:cs typeface="Courier New" pitchFamily="49" charset="0"/>
              </a:rPr>
              <a:t>== numFrustums</a:t>
            </a:r>
            <a:r>
              <a:rPr lang="en-US" sz="2000" baseline="-25000" dirty="0" smtClean="0">
                <a:latin typeface="Courier New" pitchFamily="49" charset="0"/>
                <a:cs typeface="Courier New" pitchFamily="49" charset="0"/>
              </a:rPr>
              <a:t>(t – 1)</a:t>
            </a:r>
            <a:endParaRPr lang="en-US" sz="2000" dirty="0"/>
          </a:p>
        </p:txBody>
      </p:sp>
      <p:sp>
        <p:nvSpPr>
          <p:cNvPr id="4" name="Isosceles Triangle 3"/>
          <p:cNvSpPr/>
          <p:nvPr/>
        </p:nvSpPr>
        <p:spPr>
          <a:xfrm rot="16200000">
            <a:off x="6310883" y="2128267"/>
            <a:ext cx="1856234" cy="2133600"/>
          </a:xfrm>
          <a:prstGeom prst="triangle">
            <a:avLst/>
          </a:prstGeom>
          <a:solidFill>
            <a:schemeClr val="bg1">
              <a:lumMod val="65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Isosceles Triangle 4"/>
          <p:cNvSpPr/>
          <p:nvPr/>
        </p:nvSpPr>
        <p:spPr>
          <a:xfrm rot="16200000">
            <a:off x="6296025" y="2245509"/>
            <a:ext cx="1657350" cy="1905000"/>
          </a:xfrm>
          <a:prstGeom prst="triangle">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Isosceles Triangle 14"/>
          <p:cNvSpPr/>
          <p:nvPr/>
        </p:nvSpPr>
        <p:spPr>
          <a:xfrm rot="16200000">
            <a:off x="6301589" y="2466185"/>
            <a:ext cx="1269215" cy="1458867"/>
          </a:xfrm>
          <a:prstGeom prst="triangl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Isosceles Triangle 15"/>
          <p:cNvSpPr/>
          <p:nvPr/>
        </p:nvSpPr>
        <p:spPr>
          <a:xfrm rot="16200000">
            <a:off x="6240517" y="2668925"/>
            <a:ext cx="914400" cy="1051034"/>
          </a:xfrm>
          <a:prstGeom prst="triangle">
            <a:avLst/>
          </a:prstGeom>
          <a:ln>
            <a:solidFill>
              <a:srgbClr val="00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Isosceles Triangle 5"/>
          <p:cNvSpPr/>
          <p:nvPr/>
        </p:nvSpPr>
        <p:spPr>
          <a:xfrm rot="16200000">
            <a:off x="6227101" y="2773726"/>
            <a:ext cx="734822" cy="844622"/>
          </a:xfrm>
          <a:prstGeom prst="triangle">
            <a:avLst/>
          </a:prstGeom>
          <a:solidFill>
            <a:srgbClr val="A6A6A6"/>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TextBox 9"/>
          <p:cNvSpPr txBox="1"/>
          <p:nvPr/>
        </p:nvSpPr>
        <p:spPr>
          <a:xfrm>
            <a:off x="6096000" y="2584842"/>
            <a:ext cx="990601" cy="276999"/>
          </a:xfrm>
          <a:prstGeom prst="rect">
            <a:avLst/>
          </a:prstGeom>
          <a:noFill/>
        </p:spPr>
        <p:txBody>
          <a:bodyPr wrap="square" rtlCol="0">
            <a:spAutoFit/>
          </a:bodyPr>
          <a:lstStyle/>
          <a:p>
            <a:r>
              <a:rPr lang="en-US" sz="1200" dirty="0">
                <a:latin typeface="Courier New" pitchFamily="49" charset="0"/>
                <a:cs typeface="Courier New" pitchFamily="49" charset="0"/>
              </a:rPr>
              <a:t>near</a:t>
            </a:r>
            <a:r>
              <a:rPr lang="en-US" sz="1200" baseline="-25000" dirty="0">
                <a:latin typeface="Courier New" pitchFamily="49" charset="0"/>
                <a:cs typeface="Courier New" pitchFamily="49" charset="0"/>
              </a:rPr>
              <a:t>(t – 1)</a:t>
            </a:r>
            <a:endParaRPr lang="en-US" sz="1200" dirty="0"/>
          </a:p>
        </p:txBody>
      </p:sp>
      <p:sp>
        <p:nvSpPr>
          <p:cNvPr id="11" name="TextBox 10"/>
          <p:cNvSpPr txBox="1"/>
          <p:nvPr/>
        </p:nvSpPr>
        <p:spPr>
          <a:xfrm>
            <a:off x="7317557" y="2088366"/>
            <a:ext cx="990601" cy="276999"/>
          </a:xfrm>
          <a:prstGeom prst="rect">
            <a:avLst/>
          </a:prstGeom>
          <a:noFill/>
        </p:spPr>
        <p:txBody>
          <a:bodyPr wrap="square" rtlCol="0">
            <a:spAutoFit/>
          </a:bodyPr>
          <a:lstStyle/>
          <a:p>
            <a:r>
              <a:rPr lang="en-US" sz="1200" dirty="0">
                <a:latin typeface="Courier New" pitchFamily="49" charset="0"/>
                <a:cs typeface="Courier New" pitchFamily="49" charset="0"/>
              </a:rPr>
              <a:t>far</a:t>
            </a:r>
            <a:r>
              <a:rPr lang="en-US" sz="1200" baseline="-25000" dirty="0">
                <a:latin typeface="Courier New" pitchFamily="49" charset="0"/>
                <a:cs typeface="Courier New" pitchFamily="49" charset="0"/>
              </a:rPr>
              <a:t>(t – 1)</a:t>
            </a:r>
            <a:endParaRPr lang="en-US" sz="1200" dirty="0"/>
          </a:p>
        </p:txBody>
      </p:sp>
      <p:sp>
        <p:nvSpPr>
          <p:cNvPr id="12" name="Isosceles Triangle 11"/>
          <p:cNvSpPr/>
          <p:nvPr/>
        </p:nvSpPr>
        <p:spPr>
          <a:xfrm rot="16200000">
            <a:off x="6169616" y="3120826"/>
            <a:ext cx="140653" cy="161670"/>
          </a:xfrm>
          <a:prstGeom prst="triangle">
            <a:avLst/>
          </a:prstGeom>
          <a:solidFill>
            <a:schemeClr val="bg1"/>
          </a:solidFill>
          <a:ln>
            <a:solidFill>
              <a:srgbClr val="0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7212814" y="3740934"/>
            <a:ext cx="533401" cy="276999"/>
          </a:xfrm>
          <a:prstGeom prst="rect">
            <a:avLst/>
          </a:prstGeom>
          <a:noFill/>
        </p:spPr>
        <p:txBody>
          <a:bodyPr wrap="square" rtlCol="0">
            <a:spAutoFit/>
          </a:bodyPr>
          <a:lstStyle/>
          <a:p>
            <a:r>
              <a:rPr lang="en-US" sz="1200" dirty="0">
                <a:latin typeface="Courier New" pitchFamily="49" charset="0"/>
                <a:cs typeface="Courier New" pitchFamily="49" charset="0"/>
              </a:rPr>
              <a:t>f</a:t>
            </a:r>
            <a:r>
              <a:rPr lang="en-US" sz="1200" dirty="0" smtClean="0">
                <a:latin typeface="Courier New" pitchFamily="49" charset="0"/>
                <a:cs typeface="Courier New" pitchFamily="49" charset="0"/>
              </a:rPr>
              <a:t>ar</a:t>
            </a:r>
            <a:r>
              <a:rPr lang="en-US" sz="1200" baseline="-25000" dirty="0" smtClean="0">
                <a:latin typeface="Courier New" pitchFamily="49" charset="0"/>
                <a:cs typeface="Courier New" pitchFamily="49" charset="0"/>
              </a:rPr>
              <a:t>t </a:t>
            </a:r>
            <a:endParaRPr lang="en-US" sz="1200" dirty="0"/>
          </a:p>
        </p:txBody>
      </p:sp>
      <p:sp>
        <p:nvSpPr>
          <p:cNvPr id="18" name="TextBox 17"/>
          <p:cNvSpPr txBox="1"/>
          <p:nvPr/>
        </p:nvSpPr>
        <p:spPr>
          <a:xfrm>
            <a:off x="6616306" y="3575442"/>
            <a:ext cx="762001" cy="276999"/>
          </a:xfrm>
          <a:prstGeom prst="rect">
            <a:avLst/>
          </a:prstGeom>
          <a:noFill/>
        </p:spPr>
        <p:txBody>
          <a:bodyPr wrap="square" rtlCol="0">
            <a:spAutoFit/>
          </a:bodyPr>
          <a:lstStyle/>
          <a:p>
            <a:pPr algn="r"/>
            <a:r>
              <a:rPr lang="en-US" sz="1200" dirty="0" smtClean="0">
                <a:latin typeface="Courier New" pitchFamily="49" charset="0"/>
                <a:cs typeface="Courier New" pitchFamily="49" charset="0"/>
              </a:rPr>
              <a:t>near</a:t>
            </a:r>
            <a:r>
              <a:rPr lang="en-US" sz="1200" baseline="-25000" dirty="0" smtClean="0">
                <a:latin typeface="Courier New" pitchFamily="49" charset="0"/>
                <a:cs typeface="Courier New" pitchFamily="49" charset="0"/>
              </a:rPr>
              <a:t>t </a:t>
            </a:r>
            <a:endParaRPr lang="en-US" sz="1200" dirty="0"/>
          </a:p>
        </p:txBody>
      </p:sp>
    </p:spTree>
    <p:extLst>
      <p:ext uri="{BB962C8B-B14F-4D97-AF65-F5344CB8AC3E}">
        <p14:creationId xmlns:p14="http://schemas.microsoft.com/office/powerpoint/2010/main" val="18131513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2552701"/>
            <a:ext cx="4969934" cy="2096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76200" y="95251"/>
            <a:ext cx="8772527" cy="523875"/>
          </a:xfrm>
        </p:spPr>
        <p:txBody>
          <a:bodyPr>
            <a:normAutofit fontScale="90000"/>
          </a:bodyPr>
          <a:lstStyle/>
          <a:p>
            <a:r>
              <a:rPr lang="en-US" dirty="0" smtClean="0"/>
              <a:t>Multiple Frustum </a:t>
            </a:r>
            <a:r>
              <a:rPr lang="en-US" dirty="0"/>
              <a:t>Rendering in Cesium</a:t>
            </a:r>
          </a:p>
        </p:txBody>
      </p:sp>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2423" y="895350"/>
            <a:ext cx="5032844" cy="2123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1885950"/>
            <a:ext cx="2978399" cy="584776"/>
          </a:xfrm>
          <a:prstGeom prst="rect">
            <a:avLst/>
          </a:prstGeom>
          <a:noFill/>
        </p:spPr>
        <p:txBody>
          <a:bodyPr wrap="none" rtlCol="0">
            <a:spAutoFit/>
          </a:bodyPr>
          <a:lstStyle/>
          <a:p>
            <a:pPr algn="r"/>
            <a:r>
              <a:rPr lang="en-US" dirty="0" smtClean="0"/>
              <a:t>Good coherence using </a:t>
            </a:r>
          </a:p>
          <a:p>
            <a:pPr algn="r"/>
            <a:r>
              <a:rPr lang="en-US" dirty="0" smtClean="0"/>
              <a:t>application-defined near distance</a:t>
            </a:r>
            <a:endParaRPr lang="en-US" dirty="0"/>
          </a:p>
        </p:txBody>
      </p:sp>
      <p:sp>
        <p:nvSpPr>
          <p:cNvPr id="6" name="TextBox 5"/>
          <p:cNvSpPr txBox="1"/>
          <p:nvPr/>
        </p:nvSpPr>
        <p:spPr>
          <a:xfrm>
            <a:off x="5715000" y="4248150"/>
            <a:ext cx="2971386" cy="338554"/>
          </a:xfrm>
          <a:prstGeom prst="rect">
            <a:avLst/>
          </a:prstGeom>
          <a:noFill/>
        </p:spPr>
        <p:txBody>
          <a:bodyPr wrap="none" rtlCol="0">
            <a:spAutoFit/>
          </a:bodyPr>
          <a:lstStyle/>
          <a:p>
            <a:pPr algn="r"/>
            <a:r>
              <a:rPr lang="en-US" dirty="0" smtClean="0"/>
              <a:t>Poor coherence when zooming in</a:t>
            </a:r>
            <a:endParaRPr lang="en-US" dirty="0"/>
          </a:p>
        </p:txBody>
      </p:sp>
    </p:spTree>
    <p:extLst>
      <p:ext uri="{BB962C8B-B14F-4D97-AF65-F5344CB8AC3E}">
        <p14:creationId xmlns:p14="http://schemas.microsoft.com/office/powerpoint/2010/main" val="2661811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5251"/>
            <a:ext cx="8696327" cy="523875"/>
          </a:xfrm>
        </p:spPr>
        <p:txBody>
          <a:bodyPr>
            <a:normAutofit fontScale="90000"/>
          </a:bodyPr>
          <a:lstStyle/>
          <a:p>
            <a:r>
              <a:rPr lang="en-US" dirty="0" smtClean="0"/>
              <a:t>Multiple Frustum </a:t>
            </a:r>
            <a:r>
              <a:rPr lang="en-US" dirty="0"/>
              <a:t>Rendering in Cesium</a:t>
            </a:r>
          </a:p>
        </p:txBody>
      </p:sp>
      <p:sp>
        <p:nvSpPr>
          <p:cNvPr id="3" name="Content Placeholder 2"/>
          <p:cNvSpPr>
            <a:spLocks noGrp="1"/>
          </p:cNvSpPr>
          <p:nvPr>
            <p:ph idx="1"/>
          </p:nvPr>
        </p:nvSpPr>
        <p:spPr>
          <a:xfrm>
            <a:off x="457200" y="1200151"/>
            <a:ext cx="8229600" cy="3086099"/>
          </a:xfrm>
        </p:spPr>
        <p:txBody>
          <a:bodyPr>
            <a:normAutofit fontScale="92500" lnSpcReduction="10000"/>
          </a:bodyPr>
          <a:lstStyle/>
          <a:p>
            <a:pPr marL="0" indent="0">
              <a:buNone/>
            </a:pPr>
            <a:r>
              <a:rPr lang="en-US" b="1" dirty="0" smtClean="0"/>
              <a:t>2-4</a:t>
            </a:r>
            <a:r>
              <a:rPr lang="en-US" dirty="0" smtClean="0"/>
              <a:t>) Walk through commands</a:t>
            </a:r>
          </a:p>
          <a:p>
            <a:r>
              <a:rPr lang="en-US" dirty="0" smtClean="0"/>
              <a:t>Frustum cull</a:t>
            </a:r>
          </a:p>
          <a:p>
            <a:r>
              <a:rPr lang="en-US" dirty="0" smtClean="0"/>
              <a:t>Assign commands to previous frame frustums</a:t>
            </a:r>
          </a:p>
          <a:p>
            <a:r>
              <a:rPr lang="en-US" dirty="0" smtClean="0"/>
              <a:t>Compute desired near/far distance</a:t>
            </a:r>
          </a:p>
          <a:p>
            <a:endParaRPr lang="en-US" dirty="0"/>
          </a:p>
          <a:p>
            <a:pPr marL="0" indent="0">
              <a:buNone/>
            </a:pPr>
            <a:r>
              <a:rPr lang="en-US" dirty="0" smtClean="0"/>
              <a:t>Compute new frustums and repeat if new frustums are needed</a:t>
            </a:r>
          </a:p>
        </p:txBody>
      </p:sp>
    </p:spTree>
    <p:extLst>
      <p:ext uri="{BB962C8B-B14F-4D97-AF65-F5344CB8AC3E}">
        <p14:creationId xmlns:p14="http://schemas.microsoft.com/office/powerpoint/2010/main" val="7995790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normAutofit fontScale="90000"/>
          </a:bodyPr>
          <a:lstStyle/>
          <a:p>
            <a:r>
              <a:rPr lang="en-US" dirty="0"/>
              <a:t>Multiple Frustum Rendering in Cesium</a:t>
            </a:r>
          </a:p>
        </p:txBody>
      </p:sp>
      <p:sp>
        <p:nvSpPr>
          <p:cNvPr id="3" name="Content Placeholder 2"/>
          <p:cNvSpPr>
            <a:spLocks noGrp="1"/>
          </p:cNvSpPr>
          <p:nvPr>
            <p:ph idx="1"/>
          </p:nvPr>
        </p:nvSpPr>
        <p:spPr/>
        <p:txBody>
          <a:bodyPr/>
          <a:lstStyle/>
          <a:p>
            <a:r>
              <a:rPr lang="en-US" dirty="0" smtClean="0"/>
              <a:t>Render like we did before</a:t>
            </a:r>
            <a:endParaRPr lang="en-US" dirty="0"/>
          </a:p>
        </p:txBody>
      </p:sp>
      <p:sp>
        <p:nvSpPr>
          <p:cNvPr id="4" name="TextBox 3"/>
          <p:cNvSpPr txBox="1"/>
          <p:nvPr/>
        </p:nvSpPr>
        <p:spPr>
          <a:xfrm>
            <a:off x="1446786" y="1962150"/>
            <a:ext cx="5602415" cy="1569660"/>
          </a:xfrm>
          <a:prstGeom prst="rect">
            <a:avLst/>
          </a:prstGeom>
          <a:noFill/>
        </p:spPr>
        <p:txBody>
          <a:bodyPr wrap="none" rtlCol="0">
            <a:spAutoFit/>
          </a:bodyPr>
          <a:lstStyle/>
          <a:p>
            <a:r>
              <a:rPr lang="en-US" b="1" dirty="0" err="1" smtClean="0">
                <a:latin typeface="Courier New" pitchFamily="49" charset="0"/>
                <a:cs typeface="Courier New" pitchFamily="49" charset="0"/>
              </a:rPr>
              <a:t>foreach</a:t>
            </a:r>
            <a:r>
              <a:rPr lang="en-US" dirty="0" smtClean="0">
                <a:latin typeface="Courier New" pitchFamily="49" charset="0"/>
                <a:cs typeface="Courier New" pitchFamily="49" charset="0"/>
              </a:rPr>
              <a:t> frustum in back-to-front order</a:t>
            </a:r>
          </a:p>
          <a:p>
            <a:r>
              <a:rPr lang="en-US" dirty="0" smtClean="0">
                <a:latin typeface="Courier New" pitchFamily="49" charset="0"/>
                <a:cs typeface="Courier New" pitchFamily="49" charset="0"/>
              </a:rPr>
              <a:t>{</a:t>
            </a: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set projection matrix;</a:t>
            </a:r>
            <a:endParaRPr lang="en-US" dirty="0" smtClean="0">
              <a:latin typeface="Courier New" pitchFamily="49" charset="0"/>
              <a:cs typeface="Courier New" pitchFamily="49" charset="0"/>
            </a:endParaRPr>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  clear depth;</a:t>
            </a:r>
          </a:p>
          <a:p>
            <a:r>
              <a:rPr lang="en-US" dirty="0" smtClean="0">
                <a:latin typeface="Courier New" pitchFamily="49" charset="0"/>
                <a:cs typeface="Courier New" pitchFamily="49" charset="0"/>
              </a:rPr>
              <a:t>   render commands overlapping this frustum;</a:t>
            </a:r>
          </a:p>
          <a:p>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5114994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 Artifacts</a:t>
            </a:r>
            <a:endParaRPr lang="en-US" dirty="0"/>
          </a:p>
        </p:txBody>
      </p:sp>
      <p:sp>
        <p:nvSpPr>
          <p:cNvPr id="3" name="Content Placeholder 2"/>
          <p:cNvSpPr>
            <a:spLocks noGrp="1"/>
          </p:cNvSpPr>
          <p:nvPr>
            <p:ph idx="1"/>
          </p:nvPr>
        </p:nvSpPr>
        <p:spPr/>
        <p:txBody>
          <a:bodyPr/>
          <a:lstStyle/>
          <a:p>
            <a:r>
              <a:rPr lang="en-US" dirty="0" smtClean="0"/>
              <a:t>Artifacts </a:t>
            </a:r>
            <a:r>
              <a:rPr lang="en-US" b="1" dirty="0" smtClean="0"/>
              <a:t>without</a:t>
            </a:r>
            <a:r>
              <a:rPr lang="en-US" dirty="0" smtClean="0"/>
              <a:t> frustum overlap</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62" y="1733550"/>
            <a:ext cx="8303077" cy="102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62" y="3073236"/>
            <a:ext cx="8303077" cy="1021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381000" y="3276599"/>
            <a:ext cx="838200" cy="6286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667000" y="3352799"/>
            <a:ext cx="609598" cy="457199"/>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029200" y="3428999"/>
            <a:ext cx="413209" cy="324476"/>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222122" y="4114799"/>
            <a:ext cx="642524" cy="338554"/>
          </a:xfrm>
          <a:prstGeom prst="rect">
            <a:avLst/>
          </a:prstGeom>
          <a:noFill/>
        </p:spPr>
        <p:txBody>
          <a:bodyPr wrap="none" rtlCol="0">
            <a:spAutoFit/>
          </a:bodyPr>
          <a:lstStyle/>
          <a:p>
            <a:r>
              <a:rPr lang="en-US" dirty="0" smtClean="0">
                <a:hlinkClick r:id="rId5" action="ppaction://hlinkfile"/>
              </a:rPr>
              <a:t>video</a:t>
            </a:r>
            <a:endParaRPr lang="en-US" dirty="0"/>
          </a:p>
        </p:txBody>
      </p:sp>
    </p:spTree>
    <p:extLst>
      <p:ext uri="{BB962C8B-B14F-4D97-AF65-F5344CB8AC3E}">
        <p14:creationId xmlns:p14="http://schemas.microsoft.com/office/powerpoint/2010/main" val="24141262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 at AGI</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1" y="4114800"/>
            <a:ext cx="2074907" cy="338554"/>
          </a:xfrm>
          <a:prstGeom prst="rect">
            <a:avLst/>
          </a:prstGeom>
          <a:noFill/>
        </p:spPr>
        <p:txBody>
          <a:bodyPr wrap="none" rtlCol="0">
            <a:spAutoFit/>
          </a:bodyPr>
          <a:lstStyle/>
          <a:p>
            <a:r>
              <a:rPr lang="en-US" dirty="0" smtClean="0"/>
              <a:t>Satellites at 40,000 km</a:t>
            </a:r>
            <a:endParaRPr lang="en-US" dirty="0"/>
          </a:p>
        </p:txBody>
      </p:sp>
    </p:spTree>
    <p:extLst>
      <p:ext uri="{BB962C8B-B14F-4D97-AF65-F5344CB8AC3E}">
        <p14:creationId xmlns:p14="http://schemas.microsoft.com/office/powerpoint/2010/main" val="4533930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Frustum Artifacts</a:t>
            </a:r>
            <a:endParaRPr lang="en-US" dirty="0"/>
          </a:p>
        </p:txBody>
      </p:sp>
      <p:sp>
        <p:nvSpPr>
          <p:cNvPr id="3" name="Content Placeholder 2"/>
          <p:cNvSpPr>
            <a:spLocks noGrp="1"/>
          </p:cNvSpPr>
          <p:nvPr>
            <p:ph idx="1"/>
          </p:nvPr>
        </p:nvSpPr>
        <p:spPr/>
        <p:txBody>
          <a:bodyPr/>
          <a:lstStyle/>
          <a:p>
            <a:r>
              <a:rPr lang="en-US" dirty="0" smtClean="0"/>
              <a:t>Artifacts </a:t>
            </a:r>
            <a:r>
              <a:rPr lang="en-US" b="1" dirty="0" smtClean="0"/>
              <a:t>with</a:t>
            </a:r>
            <a:r>
              <a:rPr lang="en-US" dirty="0" smtClean="0"/>
              <a:t> frustum overlap</a:t>
            </a:r>
            <a:endParaRPr lang="en-US" dirty="0"/>
          </a:p>
        </p:txBody>
      </p:sp>
      <p:pic>
        <p:nvPicPr>
          <p:cNvPr id="7" name="Picture 6"/>
          <p:cNvPicPr>
            <a:picLocks noChangeAspect="1"/>
          </p:cNvPicPr>
          <p:nvPr/>
        </p:nvPicPr>
        <p:blipFill>
          <a:blip r:embed="rId3"/>
          <a:stretch>
            <a:fillRect/>
          </a:stretch>
        </p:blipFill>
        <p:spPr>
          <a:xfrm>
            <a:off x="2108200" y="1333861"/>
            <a:ext cx="4927600" cy="3142889"/>
          </a:xfrm>
          <a:prstGeom prst="rect">
            <a:avLst/>
          </a:prstGeom>
        </p:spPr>
      </p:pic>
      <p:sp>
        <p:nvSpPr>
          <p:cNvPr id="11" name="Oval 10"/>
          <p:cNvSpPr/>
          <p:nvPr/>
        </p:nvSpPr>
        <p:spPr>
          <a:xfrm>
            <a:off x="4648200" y="2190750"/>
            <a:ext cx="1752600" cy="6286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3409950"/>
            <a:ext cx="1981200" cy="7048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743200" y="2190750"/>
            <a:ext cx="1600200" cy="781050"/>
          </a:xfrm>
          <a:prstGeom prst="ellipse">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222122" y="4442996"/>
            <a:ext cx="642524" cy="338554"/>
          </a:xfrm>
          <a:prstGeom prst="rect">
            <a:avLst/>
          </a:prstGeom>
          <a:noFill/>
        </p:spPr>
        <p:txBody>
          <a:bodyPr wrap="none" rtlCol="0">
            <a:spAutoFit/>
          </a:bodyPr>
          <a:lstStyle/>
          <a:p>
            <a:r>
              <a:rPr lang="en-US" dirty="0" smtClean="0">
                <a:hlinkClick r:id="rId4" action="ppaction://hlinkfile"/>
              </a:rPr>
              <a:t>video</a:t>
            </a:r>
            <a:endParaRPr lang="en-US" dirty="0"/>
          </a:p>
        </p:txBody>
      </p:sp>
    </p:spTree>
    <p:extLst>
      <p:ext uri="{BB962C8B-B14F-4D97-AF65-F5344CB8AC3E}">
        <p14:creationId xmlns:p14="http://schemas.microsoft.com/office/powerpoint/2010/main" val="3027627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lstStyle/>
          <a:p>
            <a:r>
              <a:rPr lang="en-US" dirty="0"/>
              <a:t>Performance: Redundant Draw Calls</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6100" y="1166396"/>
            <a:ext cx="551180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52600" y="4138196"/>
            <a:ext cx="2367856" cy="338554"/>
          </a:xfrm>
          <a:prstGeom prst="rect">
            <a:avLst/>
          </a:prstGeom>
          <a:noFill/>
        </p:spPr>
        <p:txBody>
          <a:bodyPr wrap="none" rtlCol="0">
            <a:spAutoFit/>
          </a:bodyPr>
          <a:lstStyle/>
          <a:p>
            <a:r>
              <a:rPr lang="en-US" dirty="0" smtClean="0"/>
              <a:t>1 Frustum.  14 Commands</a:t>
            </a:r>
            <a:endParaRPr lang="en-US" dirty="0"/>
          </a:p>
        </p:txBody>
      </p:sp>
    </p:spTree>
    <p:extLst>
      <p:ext uri="{BB962C8B-B14F-4D97-AF65-F5344CB8AC3E}">
        <p14:creationId xmlns:p14="http://schemas.microsoft.com/office/powerpoint/2010/main" val="4123976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5251"/>
            <a:ext cx="8772527" cy="523875"/>
          </a:xfrm>
        </p:spPr>
        <p:txBody>
          <a:bodyPr/>
          <a:lstStyle/>
          <a:p>
            <a:r>
              <a:rPr lang="en-US" dirty="0" smtClean="0"/>
              <a:t>Debug View</a:t>
            </a:r>
            <a:endParaRPr lang="en-US" dirty="0"/>
          </a:p>
        </p:txBody>
      </p:sp>
      <p:sp>
        <p:nvSpPr>
          <p:cNvPr id="3" name="Content Placeholder 2"/>
          <p:cNvSpPr>
            <a:spLocks noGrp="1"/>
          </p:cNvSpPr>
          <p:nvPr>
            <p:ph idx="1"/>
          </p:nvPr>
        </p:nvSpPr>
        <p:spPr/>
        <p:txBody>
          <a:bodyPr/>
          <a:lstStyle/>
          <a:p>
            <a:r>
              <a:rPr lang="en-US" dirty="0" smtClean="0"/>
              <a:t>Frustum 1 - </a:t>
            </a:r>
            <a:r>
              <a:rPr lang="en-US" dirty="0" smtClean="0">
                <a:solidFill>
                  <a:srgbClr val="FF0000"/>
                </a:solidFill>
              </a:rPr>
              <a:t>red</a:t>
            </a:r>
          </a:p>
          <a:p>
            <a:r>
              <a:rPr lang="en-US" dirty="0" smtClean="0"/>
              <a:t>Frustum 2 - </a:t>
            </a:r>
            <a:r>
              <a:rPr lang="en-US" dirty="0" smtClean="0">
                <a:solidFill>
                  <a:srgbClr val="008000"/>
                </a:solidFill>
              </a:rPr>
              <a:t>green</a:t>
            </a:r>
          </a:p>
          <a:p>
            <a:r>
              <a:rPr lang="en-US" dirty="0" smtClean="0"/>
              <a:t>Frustum 3 – </a:t>
            </a:r>
            <a:r>
              <a:rPr lang="en-US" dirty="0" smtClean="0">
                <a:solidFill>
                  <a:srgbClr val="0000FF"/>
                </a:solidFill>
              </a:rPr>
              <a:t>blue</a:t>
            </a:r>
            <a:endParaRPr lang="en-US" dirty="0" smtClean="0"/>
          </a:p>
          <a:p>
            <a:r>
              <a:rPr lang="en-US" dirty="0" smtClean="0"/>
              <a:t>1 + 2 – </a:t>
            </a:r>
            <a:r>
              <a:rPr lang="en-US" dirty="0" smtClean="0">
                <a:solidFill>
                  <a:srgbClr val="FFFF00"/>
                </a:solidFill>
              </a:rPr>
              <a:t>yellow</a:t>
            </a:r>
            <a:endParaRPr lang="en-US" dirty="0" smtClean="0"/>
          </a:p>
          <a:p>
            <a:r>
              <a:rPr lang="en-US" dirty="0" smtClean="0"/>
              <a:t>2 + 3 - </a:t>
            </a:r>
            <a:r>
              <a:rPr lang="en-US" dirty="0" smtClean="0">
                <a:solidFill>
                  <a:srgbClr val="00FFFF"/>
                </a:solidFill>
              </a:rPr>
              <a:t>cyan</a:t>
            </a:r>
          </a:p>
          <a:p>
            <a:r>
              <a:rPr lang="en-US" dirty="0" smtClean="0"/>
              <a:t>1 + 2 </a:t>
            </a:r>
            <a:r>
              <a:rPr lang="en-US" dirty="0"/>
              <a:t>+ 3 </a:t>
            </a:r>
            <a:r>
              <a:rPr lang="en-US" dirty="0" smtClean="0"/>
              <a:t>- </a:t>
            </a:r>
            <a:r>
              <a:rPr lang="en-US" dirty="0" smtClean="0">
                <a:solidFill>
                  <a:schemeClr val="bg1"/>
                </a:solidFill>
              </a:rPr>
              <a:t>white</a:t>
            </a:r>
            <a:endParaRPr lang="en-US" dirty="0">
              <a:solidFill>
                <a:schemeClr val="bg1"/>
              </a:solidFill>
            </a:endParaRPr>
          </a:p>
          <a:p>
            <a:endParaRPr lang="en-US" dirty="0" smtClean="0">
              <a:solidFill>
                <a:srgbClr val="FFFF00"/>
              </a:solidFill>
            </a:endParaRPr>
          </a:p>
          <a:p>
            <a:pPr lvl="1"/>
            <a:endParaRPr lang="en-US" dirty="0">
              <a:solidFill>
                <a:srgbClr val="0000FF"/>
              </a:solidFill>
            </a:endParaRPr>
          </a:p>
        </p:txBody>
      </p:sp>
      <p:pic>
        <p:nvPicPr>
          <p:cNvPr id="4" name="Picture 3"/>
          <p:cNvPicPr>
            <a:picLocks noChangeAspect="1"/>
          </p:cNvPicPr>
          <p:nvPr/>
        </p:nvPicPr>
        <p:blipFill>
          <a:blip r:embed="rId3"/>
          <a:stretch>
            <a:fillRect/>
          </a:stretch>
        </p:blipFill>
        <p:spPr>
          <a:xfrm>
            <a:off x="4241497" y="971550"/>
            <a:ext cx="4369103" cy="2959305"/>
          </a:xfrm>
          <a:prstGeom prst="rect">
            <a:avLst/>
          </a:prstGeom>
        </p:spPr>
      </p:pic>
    </p:spTree>
    <p:extLst>
      <p:ext uri="{BB962C8B-B14F-4D97-AF65-F5344CB8AC3E}">
        <p14:creationId xmlns:p14="http://schemas.microsoft.com/office/powerpoint/2010/main" val="367817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lstStyle/>
          <a:p>
            <a:r>
              <a:rPr lang="en-US" dirty="0"/>
              <a:t>Performance: Redundant Draw Calls</a:t>
            </a:r>
          </a:p>
        </p:txBody>
      </p:sp>
      <p:sp>
        <p:nvSpPr>
          <p:cNvPr id="5" name="TextBox 4"/>
          <p:cNvSpPr txBox="1"/>
          <p:nvPr/>
        </p:nvSpPr>
        <p:spPr>
          <a:xfrm>
            <a:off x="1423784" y="4442996"/>
            <a:ext cx="4215016" cy="338554"/>
          </a:xfrm>
          <a:prstGeom prst="rect">
            <a:avLst/>
          </a:prstGeom>
          <a:noFill/>
        </p:spPr>
        <p:txBody>
          <a:bodyPr wrap="none" rtlCol="0">
            <a:spAutoFit/>
          </a:bodyPr>
          <a:lstStyle/>
          <a:p>
            <a:r>
              <a:rPr lang="en-US" dirty="0"/>
              <a:t>2</a:t>
            </a:r>
            <a:r>
              <a:rPr lang="en-US" dirty="0" smtClean="0"/>
              <a:t> Frustums.  109 Commands.  21 executed twice</a:t>
            </a:r>
            <a:endParaRPr lang="en-US" dirty="0"/>
          </a:p>
        </p:txBody>
      </p:sp>
      <p:pic>
        <p:nvPicPr>
          <p:cNvPr id="3" name="Picture 2"/>
          <p:cNvPicPr>
            <a:picLocks noChangeAspect="1"/>
          </p:cNvPicPr>
          <p:nvPr/>
        </p:nvPicPr>
        <p:blipFill>
          <a:blip r:embed="rId3"/>
          <a:stretch>
            <a:fillRect/>
          </a:stretch>
        </p:blipFill>
        <p:spPr>
          <a:xfrm>
            <a:off x="1257300" y="691022"/>
            <a:ext cx="6629400" cy="4014328"/>
          </a:xfrm>
          <a:prstGeom prst="rect">
            <a:avLst/>
          </a:prstGeom>
        </p:spPr>
      </p:pic>
    </p:spTree>
    <p:extLst>
      <p:ext uri="{BB962C8B-B14F-4D97-AF65-F5344CB8AC3E}">
        <p14:creationId xmlns:p14="http://schemas.microsoft.com/office/powerpoint/2010/main" val="11705130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1"/>
            <a:ext cx="8848727" cy="523875"/>
          </a:xfrm>
        </p:spPr>
        <p:txBody>
          <a:bodyPr/>
          <a:lstStyle/>
          <a:p>
            <a:r>
              <a:rPr lang="en-US" dirty="0"/>
              <a:t>Performance: Redundant Draw Calls</a:t>
            </a:r>
          </a:p>
        </p:txBody>
      </p:sp>
      <p:sp>
        <p:nvSpPr>
          <p:cNvPr id="5" name="TextBox 4"/>
          <p:cNvSpPr txBox="1"/>
          <p:nvPr/>
        </p:nvSpPr>
        <p:spPr>
          <a:xfrm>
            <a:off x="1423784" y="4442996"/>
            <a:ext cx="5033049" cy="338554"/>
          </a:xfrm>
          <a:prstGeom prst="rect">
            <a:avLst/>
          </a:prstGeom>
          <a:noFill/>
        </p:spPr>
        <p:txBody>
          <a:bodyPr wrap="none" rtlCol="0">
            <a:spAutoFit/>
          </a:bodyPr>
          <a:lstStyle/>
          <a:p>
            <a:r>
              <a:rPr lang="en-US" dirty="0"/>
              <a:t>2</a:t>
            </a:r>
            <a:r>
              <a:rPr lang="en-US" dirty="0" smtClean="0"/>
              <a:t> Frustums.  83 Commands.  2 executed twice (not visible)</a:t>
            </a:r>
            <a:endParaRPr lang="en-US" dirty="0"/>
          </a:p>
        </p:txBody>
      </p:sp>
      <p:pic>
        <p:nvPicPr>
          <p:cNvPr id="4" name="Picture 3"/>
          <p:cNvPicPr>
            <a:picLocks noChangeAspect="1"/>
          </p:cNvPicPr>
          <p:nvPr/>
        </p:nvPicPr>
        <p:blipFill>
          <a:blip r:embed="rId3"/>
          <a:stretch>
            <a:fillRect/>
          </a:stretch>
        </p:blipFill>
        <p:spPr>
          <a:xfrm>
            <a:off x="1267554" y="684391"/>
            <a:ext cx="6608892" cy="4001909"/>
          </a:xfrm>
          <a:prstGeom prst="rect">
            <a:avLst/>
          </a:prstGeom>
        </p:spPr>
      </p:pic>
    </p:spTree>
    <p:extLst>
      <p:ext uri="{BB962C8B-B14F-4D97-AF65-F5344CB8AC3E}">
        <p14:creationId xmlns:p14="http://schemas.microsoft.com/office/powerpoint/2010/main" val="37284197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95251"/>
            <a:ext cx="8772527" cy="523875"/>
          </a:xfrm>
        </p:spPr>
        <p:txBody>
          <a:bodyPr>
            <a:noAutofit/>
          </a:bodyPr>
          <a:lstStyle/>
          <a:p>
            <a:r>
              <a:rPr lang="en-US" dirty="0"/>
              <a:t>Performance: Redundant Draw Calls</a:t>
            </a:r>
          </a:p>
        </p:txBody>
      </p:sp>
      <p:sp>
        <p:nvSpPr>
          <p:cNvPr id="5" name="TextBox 4"/>
          <p:cNvSpPr txBox="1"/>
          <p:nvPr/>
        </p:nvSpPr>
        <p:spPr>
          <a:xfrm>
            <a:off x="762000" y="4343400"/>
            <a:ext cx="4410883" cy="338554"/>
          </a:xfrm>
          <a:prstGeom prst="rect">
            <a:avLst/>
          </a:prstGeom>
          <a:noFill/>
        </p:spPr>
        <p:txBody>
          <a:bodyPr wrap="none" rtlCol="0">
            <a:spAutoFit/>
          </a:bodyPr>
          <a:lstStyle/>
          <a:p>
            <a:r>
              <a:rPr lang="en-US" dirty="0" smtClean="0"/>
              <a:t>3 Frustums.  6 Commands.  2 executed three times</a:t>
            </a:r>
            <a:endParaRPr lang="en-US" dirty="0"/>
          </a:p>
        </p:txBody>
      </p:sp>
      <p:pic>
        <p:nvPicPr>
          <p:cNvPr id="4" name="Picture 3"/>
          <p:cNvPicPr>
            <a:picLocks noChangeAspect="1"/>
          </p:cNvPicPr>
          <p:nvPr/>
        </p:nvPicPr>
        <p:blipFill>
          <a:blip r:embed="rId3"/>
          <a:stretch>
            <a:fillRect/>
          </a:stretch>
        </p:blipFill>
        <p:spPr>
          <a:xfrm>
            <a:off x="533400" y="857250"/>
            <a:ext cx="8077200" cy="3668265"/>
          </a:xfrm>
          <a:prstGeom prst="rect">
            <a:avLst/>
          </a:prstGeom>
        </p:spPr>
      </p:pic>
    </p:spTree>
    <p:extLst>
      <p:ext uri="{BB962C8B-B14F-4D97-AF65-F5344CB8AC3E}">
        <p14:creationId xmlns:p14="http://schemas.microsoft.com/office/powerpoint/2010/main" val="40823687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95251"/>
            <a:ext cx="7858127" cy="523875"/>
          </a:xfrm>
        </p:spPr>
        <p:txBody>
          <a:bodyPr/>
          <a:lstStyle/>
          <a:p>
            <a:r>
              <a:rPr lang="en-US" dirty="0" smtClean="0"/>
              <a:t>Performance: Batching vs. Culling</a:t>
            </a:r>
            <a:endParaRPr lang="en-US" dirty="0"/>
          </a:p>
        </p:txBody>
      </p:sp>
      <p:sp>
        <p:nvSpPr>
          <p:cNvPr id="3" name="Content Placeholder 2"/>
          <p:cNvSpPr>
            <a:spLocks noGrp="1"/>
          </p:cNvSpPr>
          <p:nvPr>
            <p:ph idx="1"/>
          </p:nvPr>
        </p:nvSpPr>
        <p:spPr>
          <a:xfrm>
            <a:off x="457200" y="1200151"/>
            <a:ext cx="8534400" cy="3394472"/>
          </a:xfrm>
        </p:spPr>
        <p:txBody>
          <a:bodyPr>
            <a:normAutofit fontScale="92500" lnSpcReduction="10000"/>
          </a:bodyPr>
          <a:lstStyle/>
          <a:p>
            <a:r>
              <a:rPr lang="en-US" dirty="0" smtClean="0"/>
              <a:t>Bigger batch</a:t>
            </a:r>
          </a:p>
          <a:p>
            <a:pPr marL="0" indent="0">
              <a:buNone/>
            </a:pPr>
            <a:r>
              <a:rPr lang="en-US" dirty="0" smtClean="0"/>
              <a:t>    Bigger bounding volume</a:t>
            </a:r>
          </a:p>
          <a:p>
            <a:pPr marL="0" indent="0">
              <a:buNone/>
            </a:pPr>
            <a:r>
              <a:rPr lang="en-US" dirty="0" smtClean="0"/>
              <a:t>    More likely to overlap multiple frustums</a:t>
            </a:r>
          </a:p>
          <a:p>
            <a:pPr marL="0" indent="0">
              <a:buNone/>
            </a:pPr>
            <a:endParaRPr lang="en-US" dirty="0" smtClean="0"/>
          </a:p>
          <a:p>
            <a:r>
              <a:rPr lang="en-US" dirty="0" smtClean="0"/>
              <a:t>Need tight bounding volumes, e.g., [Ohlarik08b]</a:t>
            </a:r>
          </a:p>
          <a:p>
            <a:r>
              <a:rPr lang="en-US" dirty="0" smtClean="0"/>
              <a:t>Bounding volumes for dynamic objects</a:t>
            </a:r>
            <a:endParaRPr lang="en-US" dirty="0" smtClean="0"/>
          </a:p>
          <a:p>
            <a:r>
              <a:rPr lang="en-US" dirty="0" smtClean="0"/>
              <a:t>We still prefer to aggressively batch</a:t>
            </a:r>
            <a:endParaRPr lang="en-US" dirty="0"/>
          </a:p>
          <a:p>
            <a:endParaRPr lang="en-US" dirty="0"/>
          </a:p>
        </p:txBody>
      </p:sp>
      <p:sp>
        <p:nvSpPr>
          <p:cNvPr id="7" name="Right Arrow 6"/>
          <p:cNvSpPr/>
          <p:nvPr/>
        </p:nvSpPr>
        <p:spPr>
          <a:xfrm>
            <a:off x="2895600" y="1352550"/>
            <a:ext cx="304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a:off x="4724400" y="1809750"/>
            <a:ext cx="304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72398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Fill Rate</a:t>
            </a:r>
            <a:endParaRPr lang="en-US" dirty="0"/>
          </a:p>
        </p:txBody>
      </p:sp>
      <p:sp>
        <p:nvSpPr>
          <p:cNvPr id="3" name="Content Placeholder 2"/>
          <p:cNvSpPr>
            <a:spLocks noGrp="1"/>
          </p:cNvSpPr>
          <p:nvPr>
            <p:ph idx="1"/>
          </p:nvPr>
        </p:nvSpPr>
        <p:spPr/>
        <p:txBody>
          <a:bodyPr/>
          <a:lstStyle/>
          <a:p>
            <a:r>
              <a:rPr lang="en-US" dirty="0"/>
              <a:t>Need several depth clears; may need to clear depth separate from </a:t>
            </a:r>
            <a:r>
              <a:rPr lang="en-US" dirty="0" smtClean="0"/>
              <a:t>stencil</a:t>
            </a:r>
          </a:p>
          <a:p>
            <a:r>
              <a:rPr lang="en-US" dirty="0" smtClean="0"/>
              <a:t>More overdraw      less opportunities for Hi-Z and Z-Cull</a:t>
            </a:r>
          </a:p>
          <a:p>
            <a:pPr lvl="1"/>
            <a:r>
              <a:rPr lang="en-US" dirty="0" smtClean="0"/>
              <a:t>Can only sort/pre-pass within a frustum</a:t>
            </a:r>
          </a:p>
          <a:p>
            <a:pPr lvl="1"/>
            <a:r>
              <a:rPr lang="en-US" dirty="0" smtClean="0"/>
              <a:t>Can’t render the sky box last</a:t>
            </a:r>
          </a:p>
          <a:p>
            <a:pPr lvl="2"/>
            <a:r>
              <a:rPr lang="en-US" dirty="0" smtClean="0"/>
              <a:t>Unless it is rendered in every frustum</a:t>
            </a:r>
          </a:p>
        </p:txBody>
      </p:sp>
      <p:sp>
        <p:nvSpPr>
          <p:cNvPr id="4" name="Right Arrow 3"/>
          <p:cNvSpPr/>
          <p:nvPr/>
        </p:nvSpPr>
        <p:spPr>
          <a:xfrm>
            <a:off x="3429000" y="1962150"/>
            <a:ext cx="304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7966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Ideas</a:t>
            </a:r>
            <a:endParaRPr lang="en-US" dirty="0"/>
          </a:p>
        </p:txBody>
      </p:sp>
      <p:sp>
        <p:nvSpPr>
          <p:cNvPr id="3" name="Content Placeholder 2"/>
          <p:cNvSpPr>
            <a:spLocks noGrp="1"/>
          </p:cNvSpPr>
          <p:nvPr>
            <p:ph idx="1"/>
          </p:nvPr>
        </p:nvSpPr>
        <p:spPr>
          <a:xfrm>
            <a:off x="457200" y="809626"/>
            <a:ext cx="8305800" cy="3952875"/>
          </a:xfrm>
        </p:spPr>
        <p:txBody>
          <a:bodyPr/>
          <a:lstStyle/>
          <a:p>
            <a:r>
              <a:rPr lang="en-US" dirty="0" smtClean="0"/>
              <a:t>Size frustums to minimize command overlap</a:t>
            </a:r>
          </a:p>
          <a:p>
            <a:pPr lvl="1"/>
            <a:r>
              <a:rPr lang="en-US" dirty="0" smtClean="0"/>
              <a:t>Similar to </a:t>
            </a:r>
            <a:r>
              <a:rPr lang="en-US" dirty="0" err="1" smtClean="0"/>
              <a:t>kd</a:t>
            </a:r>
            <a:r>
              <a:rPr lang="en-US" dirty="0" smtClean="0"/>
              <a:t>-tree splitting plane</a:t>
            </a:r>
          </a:p>
          <a:p>
            <a:pPr lvl="1"/>
            <a:r>
              <a:rPr lang="en-US" dirty="0" smtClean="0"/>
              <a:t>Minimize overlap </a:t>
            </a:r>
            <a:r>
              <a:rPr lang="en-US" b="1" dirty="0" smtClean="0"/>
              <a:t>and</a:t>
            </a:r>
            <a:r>
              <a:rPr lang="en-US" dirty="0" smtClean="0"/>
              <a:t> maintain far-to-near ratio</a:t>
            </a:r>
          </a:p>
          <a:p>
            <a:pPr lvl="1"/>
            <a:r>
              <a:rPr lang="en-US" dirty="0" smtClean="0"/>
              <a:t>Use application CPU time in hopes of less draw calls</a:t>
            </a:r>
          </a:p>
          <a:p>
            <a:r>
              <a:rPr lang="en-US" dirty="0" smtClean="0"/>
              <a:t>Better temporal coherence</a:t>
            </a:r>
          </a:p>
          <a:p>
            <a:r>
              <a:rPr lang="en-US" dirty="0" smtClean="0"/>
              <a:t>Artifact</a:t>
            </a:r>
            <a:r>
              <a:rPr lang="en-US" dirty="0" smtClean="0"/>
              <a:t>-free frustum overlap</a:t>
            </a:r>
          </a:p>
        </p:txBody>
      </p:sp>
    </p:spTree>
    <p:extLst>
      <p:ext uri="{BB962C8B-B14F-4D97-AF65-F5344CB8AC3E}">
        <p14:creationId xmlns:p14="http://schemas.microsoft.com/office/powerpoint/2010/main" val="11359439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a:t>
            </a:r>
            <a:endParaRPr lang="en-US" dirty="0"/>
          </a:p>
        </p:txBody>
      </p:sp>
      <p:sp>
        <p:nvSpPr>
          <p:cNvPr id="3" name="Content Placeholder 2"/>
          <p:cNvSpPr>
            <a:spLocks noGrp="1"/>
          </p:cNvSpPr>
          <p:nvPr>
            <p:ph idx="1"/>
          </p:nvPr>
        </p:nvSpPr>
        <p:spPr/>
        <p:txBody>
          <a:bodyPr/>
          <a:lstStyle/>
          <a:p>
            <a:r>
              <a:rPr lang="en-US" dirty="0" smtClean="0"/>
              <a:t>Only use multiple frustums if the app really needs it</a:t>
            </a:r>
          </a:p>
          <a:p>
            <a:pPr lvl="1"/>
            <a:r>
              <a:rPr lang="en-US" dirty="0" smtClean="0"/>
              <a:t>Try complementary or logarithmic </a:t>
            </a:r>
            <a:r>
              <a:rPr lang="en-US" dirty="0"/>
              <a:t>depth buffer </a:t>
            </a:r>
            <a:r>
              <a:rPr lang="en-US" dirty="0" smtClean="0"/>
              <a:t>first</a:t>
            </a:r>
            <a:endParaRPr lang="en-US" dirty="0"/>
          </a:p>
          <a:p>
            <a:endParaRPr lang="en-US" dirty="0"/>
          </a:p>
        </p:txBody>
      </p:sp>
    </p:spTree>
    <p:extLst>
      <p:ext uri="{BB962C8B-B14F-4D97-AF65-F5344CB8AC3E}">
        <p14:creationId xmlns:p14="http://schemas.microsoft.com/office/powerpoint/2010/main" val="28756743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 at AGI</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4114800"/>
            <a:ext cx="2142233" cy="338554"/>
          </a:xfrm>
          <a:prstGeom prst="rect">
            <a:avLst/>
          </a:prstGeom>
          <a:noFill/>
        </p:spPr>
        <p:txBody>
          <a:bodyPr wrap="none" rtlCol="0">
            <a:spAutoFit/>
          </a:bodyPr>
          <a:lstStyle/>
          <a:p>
            <a:r>
              <a:rPr lang="en-US" dirty="0" smtClean="0"/>
              <a:t>Interplanetary missions</a:t>
            </a:r>
            <a:endParaRPr lang="en-US" dirty="0"/>
          </a:p>
        </p:txBody>
      </p:sp>
    </p:spTree>
    <p:extLst>
      <p:ext uri="{BB962C8B-B14F-4D97-AF65-F5344CB8AC3E}">
        <p14:creationId xmlns:p14="http://schemas.microsoft.com/office/powerpoint/2010/main" val="3859651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smtClean="0"/>
              <a:t>Ed Mackey, </a:t>
            </a:r>
            <a:r>
              <a:rPr lang="en-US" dirty="0" smtClean="0">
                <a:solidFill>
                  <a:schemeClr val="tx2">
                    <a:lumMod val="60000"/>
                    <a:lumOff val="40000"/>
                  </a:schemeClr>
                </a:solidFill>
              </a:rPr>
              <a:t>@emackey</a:t>
            </a:r>
          </a:p>
          <a:p>
            <a:r>
              <a:rPr lang="en-US" dirty="0"/>
              <a:t>Dan </a:t>
            </a:r>
            <a:r>
              <a:rPr lang="en-US" dirty="0" err="1"/>
              <a:t>Bagnell</a:t>
            </a:r>
            <a:endParaRPr lang="en-US" dirty="0"/>
          </a:p>
          <a:p>
            <a:r>
              <a:rPr lang="en-US" dirty="0" smtClean="0"/>
              <a:t>Deron Ohlarik</a:t>
            </a:r>
            <a:endParaRPr lang="en-US" dirty="0"/>
          </a:p>
        </p:txBody>
      </p:sp>
    </p:spTree>
    <p:extLst>
      <p:ext uri="{BB962C8B-B14F-4D97-AF65-F5344CB8AC3E}">
        <p14:creationId xmlns:p14="http://schemas.microsoft.com/office/powerpoint/2010/main" val="9051272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819150"/>
            <a:ext cx="8229600" cy="3886200"/>
          </a:xfrm>
        </p:spPr>
        <p:txBody>
          <a:bodyPr>
            <a:normAutofit fontScale="92500"/>
          </a:bodyPr>
          <a:lstStyle/>
          <a:p>
            <a:pPr marL="0" indent="0">
              <a:buNone/>
            </a:pPr>
            <a:r>
              <a:rPr lang="en-US" sz="1200" dirty="0" smtClean="0"/>
              <a:t>[Akeley90] Kurt Akeley. The Hidden Charms of the z-Buffer. IRIS Universe, 1990.</a:t>
            </a:r>
          </a:p>
          <a:p>
            <a:pPr marL="0" indent="0">
              <a:buNone/>
            </a:pPr>
            <a:endParaRPr lang="en-US" sz="1200" dirty="0" smtClean="0"/>
          </a:p>
          <a:p>
            <a:pPr marL="0" indent="0">
              <a:buNone/>
            </a:pPr>
            <a:r>
              <a:rPr lang="en-US" sz="1200" dirty="0" smtClean="0"/>
              <a:t>[Akeley06</a:t>
            </a:r>
            <a:r>
              <a:rPr lang="en-US" sz="1200" dirty="0"/>
              <a:t>] Kurt </a:t>
            </a:r>
            <a:r>
              <a:rPr lang="en-US" sz="1200" dirty="0" smtClean="0"/>
              <a:t>Akeley and Jonathan Su. </a:t>
            </a:r>
            <a:r>
              <a:rPr lang="en-US" sz="1200" dirty="0" smtClean="0">
                <a:hlinkClick r:id="rId3"/>
              </a:rPr>
              <a:t>Minimum Triangle Separation for Correct z-Buffer Occlusion</a:t>
            </a:r>
            <a:r>
              <a:rPr lang="en-US" sz="1200" dirty="0" smtClean="0"/>
              <a:t>. Graphics Hardware, 2006</a:t>
            </a:r>
          </a:p>
          <a:p>
            <a:pPr marL="0" indent="0">
              <a:buNone/>
            </a:pPr>
            <a:endParaRPr lang="en-US" sz="1200" dirty="0" smtClean="0"/>
          </a:p>
          <a:p>
            <a:pPr marL="0" indent="0">
              <a:buNone/>
            </a:pPr>
            <a:r>
              <a:rPr lang="en-US" sz="1200" dirty="0" smtClean="0"/>
              <a:t>[Baker99] Steve Baker. </a:t>
            </a:r>
            <a:r>
              <a:rPr lang="en-US" sz="1200" dirty="0" smtClean="0">
                <a:hlinkClick r:id="rId4"/>
              </a:rPr>
              <a:t>Learning to Love Your z-Buffer</a:t>
            </a:r>
            <a:r>
              <a:rPr lang="en-US" sz="1200" dirty="0" smtClean="0"/>
              <a:t>. 1999</a:t>
            </a:r>
          </a:p>
          <a:p>
            <a:pPr marL="0" indent="0">
              <a:buNone/>
            </a:pPr>
            <a:endParaRPr lang="en-US" sz="1200" dirty="0" smtClean="0"/>
          </a:p>
          <a:p>
            <a:pPr marL="0" indent="0">
              <a:buNone/>
            </a:pPr>
            <a:r>
              <a:rPr lang="en-US" sz="1200" dirty="0" smtClean="0"/>
              <a:t>[Cozzi11] Patrick Cozzi and Kevin Ring. </a:t>
            </a:r>
            <a:r>
              <a:rPr lang="en-US" sz="1200" dirty="0" smtClean="0">
                <a:hlinkClick r:id="rId5"/>
              </a:rPr>
              <a:t>3D Engine Design for Virtual Globes</a:t>
            </a:r>
            <a:r>
              <a:rPr lang="en-US" sz="1200" dirty="0" smtClean="0"/>
              <a:t>. A K Peters, Ltd., 2011</a:t>
            </a:r>
          </a:p>
          <a:p>
            <a:pPr marL="0" indent="0">
              <a:buNone/>
            </a:pPr>
            <a:endParaRPr lang="en-US" sz="1200" dirty="0" smtClean="0"/>
          </a:p>
          <a:p>
            <a:pPr marL="0" indent="0">
              <a:buNone/>
            </a:pPr>
            <a:r>
              <a:rPr lang="en-US" sz="1200" dirty="0"/>
              <a:t>[</a:t>
            </a:r>
            <a:r>
              <a:rPr lang="en-US" sz="1200" dirty="0" smtClean="0"/>
              <a:t>Kemen08] </a:t>
            </a:r>
            <a:r>
              <a:rPr lang="en-US" sz="1200" dirty="0"/>
              <a:t>Brano Kemen. </a:t>
            </a:r>
            <a:r>
              <a:rPr lang="en-US" sz="1200" dirty="0" smtClean="0">
                <a:hlinkClick r:id="rId6"/>
              </a:rPr>
              <a:t>Logarithmic Depth Buffer</a:t>
            </a:r>
            <a:r>
              <a:rPr lang="en-US" sz="1200" dirty="0" smtClean="0"/>
              <a:t>. 2008	</a:t>
            </a:r>
            <a:endParaRPr lang="en-US" sz="1200" dirty="0"/>
          </a:p>
          <a:p>
            <a:pPr marL="0" indent="0">
              <a:buNone/>
            </a:pPr>
            <a:endParaRPr lang="en-US" sz="1200" dirty="0"/>
          </a:p>
          <a:p>
            <a:pPr marL="0" indent="0">
              <a:buNone/>
            </a:pPr>
            <a:r>
              <a:rPr lang="en-US" sz="1200" dirty="0"/>
              <a:t>[Kemen12] Brano Kemen. </a:t>
            </a:r>
            <a:r>
              <a:rPr lang="en-US" sz="1200" dirty="0">
                <a:hlinkClick r:id="rId7"/>
              </a:rPr>
              <a:t>Maximizing Depth Buffer Range and Precision</a:t>
            </a:r>
            <a:r>
              <a:rPr lang="en-US" sz="1200" dirty="0"/>
              <a:t>. 2012</a:t>
            </a:r>
          </a:p>
          <a:p>
            <a:pPr marL="0" indent="0">
              <a:buNone/>
            </a:pPr>
            <a:endParaRPr lang="en-US" sz="1200" dirty="0" smtClean="0"/>
          </a:p>
          <a:p>
            <a:pPr marL="0" indent="0">
              <a:buNone/>
            </a:pPr>
            <a:r>
              <a:rPr lang="en-US" sz="1200" dirty="0"/>
              <a:t>[Ohlarik08a] Deron Ohlarik. </a:t>
            </a:r>
            <a:r>
              <a:rPr lang="en-US" sz="1200" dirty="0">
                <a:hlinkClick r:id="rId8"/>
              </a:rPr>
              <a:t>Precisions, Precisions</a:t>
            </a:r>
            <a:r>
              <a:rPr lang="en-US" sz="1200" dirty="0"/>
              <a:t>. 2008</a:t>
            </a:r>
          </a:p>
          <a:p>
            <a:pPr marL="0" indent="0">
              <a:buNone/>
            </a:pPr>
            <a:endParaRPr lang="en-US" sz="1200" dirty="0" smtClean="0"/>
          </a:p>
          <a:p>
            <a:pPr marL="0" indent="0">
              <a:buNone/>
            </a:pPr>
            <a:r>
              <a:rPr lang="en-US" sz="1200" dirty="0" smtClean="0"/>
              <a:t>[Ohlarik08b] Deron Ohlarik. </a:t>
            </a:r>
            <a:r>
              <a:rPr lang="en-US" sz="1200" dirty="0" smtClean="0">
                <a:hlinkClick r:id="rId9"/>
              </a:rPr>
              <a:t>Bounding Sphere</a:t>
            </a:r>
            <a:r>
              <a:rPr lang="en-US" sz="1200" dirty="0" smtClean="0"/>
              <a:t>. 2008</a:t>
            </a:r>
            <a:endParaRPr lang="en-US" sz="1200" dirty="0"/>
          </a:p>
          <a:p>
            <a:pPr marL="0" indent="0">
              <a:buNone/>
            </a:pPr>
            <a:endParaRPr lang="en-US" sz="1200" dirty="0" smtClean="0"/>
          </a:p>
          <a:p>
            <a:pPr marL="0" indent="0">
              <a:buNone/>
            </a:pPr>
            <a:r>
              <a:rPr lang="en-US" sz="1200" dirty="0" smtClean="0"/>
              <a:t>[Persson09] </a:t>
            </a:r>
            <a:r>
              <a:rPr lang="en-US" sz="1200" dirty="0"/>
              <a:t>Emil Persson. </a:t>
            </a:r>
            <a:r>
              <a:rPr lang="en-US" sz="1200" dirty="0">
                <a:hlinkClick r:id="rId10"/>
              </a:rPr>
              <a:t>A Couple of Notes about </a:t>
            </a:r>
            <a:r>
              <a:rPr lang="en-US" sz="1200" dirty="0" smtClean="0">
                <a:hlinkClick r:id="rId10"/>
              </a:rPr>
              <a:t>Z</a:t>
            </a:r>
            <a:r>
              <a:rPr lang="en-US" sz="1200" dirty="0" smtClean="0"/>
              <a:t>. 2009</a:t>
            </a:r>
            <a:endParaRPr lang="en-US" sz="1200" dirty="0"/>
          </a:p>
          <a:p>
            <a:pPr marL="0" indent="0">
              <a:buNone/>
            </a:pPr>
            <a:endParaRPr lang="en-US" sz="1200" dirty="0" smtClean="0"/>
          </a:p>
          <a:p>
            <a:pPr marL="0" indent="0">
              <a:buNone/>
            </a:pPr>
            <a:r>
              <a:rPr lang="en-US" sz="1200" dirty="0" smtClean="0"/>
              <a:t>[Ulrich11] </a:t>
            </a:r>
            <a:r>
              <a:rPr lang="en-US" sz="1200" dirty="0"/>
              <a:t>Thatcher Ulrich</a:t>
            </a:r>
            <a:r>
              <a:rPr lang="en-US" sz="1200" dirty="0" smtClean="0"/>
              <a:t>. </a:t>
            </a:r>
            <a:r>
              <a:rPr lang="en-US" sz="1200" dirty="0">
                <a:hlinkClick r:id="rId11"/>
              </a:rPr>
              <a:t>Logarithmic Depth </a:t>
            </a:r>
            <a:r>
              <a:rPr lang="en-US" sz="1200" dirty="0" smtClean="0">
                <a:hlinkClick r:id="rId11"/>
              </a:rPr>
              <a:t>Buffer</a:t>
            </a:r>
            <a:r>
              <a:rPr lang="en-US" sz="1200" dirty="0" smtClean="0"/>
              <a:t>. 2011</a:t>
            </a:r>
            <a:endParaRPr lang="en-US" sz="1200" dirty="0"/>
          </a:p>
          <a:p>
            <a:pPr marL="0" indent="0">
              <a:buNone/>
            </a:pPr>
            <a:endParaRPr lang="en-US" sz="1200" dirty="0"/>
          </a:p>
        </p:txBody>
      </p:sp>
    </p:spTree>
    <p:extLst>
      <p:ext uri="{BB962C8B-B14F-4D97-AF65-F5344CB8AC3E}">
        <p14:creationId xmlns:p14="http://schemas.microsoft.com/office/powerpoint/2010/main" val="4926727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Resources</a:t>
            </a:r>
            <a:endParaRPr lang="en-US" dirty="0"/>
          </a:p>
        </p:txBody>
      </p:sp>
      <p:sp>
        <p:nvSpPr>
          <p:cNvPr id="3" name="Content Placeholder 2"/>
          <p:cNvSpPr>
            <a:spLocks noGrp="1"/>
          </p:cNvSpPr>
          <p:nvPr>
            <p:ph idx="1"/>
          </p:nvPr>
        </p:nvSpPr>
        <p:spPr>
          <a:xfrm>
            <a:off x="457200" y="2200275"/>
            <a:ext cx="8229600" cy="742951"/>
          </a:xfrm>
        </p:spPr>
        <p:txBody>
          <a:bodyPr>
            <a:normAutofit lnSpcReduction="10000"/>
          </a:bodyPr>
          <a:lstStyle/>
          <a:p>
            <a:pPr marL="0" indent="0" algn="ctr">
              <a:buNone/>
            </a:pPr>
            <a:r>
              <a:rPr lang="en-US" sz="4400" dirty="0">
                <a:hlinkClick r:id="rId2"/>
              </a:rPr>
              <a:t>cesium.agi.com/massiveworlds</a:t>
            </a:r>
            <a:endParaRPr lang="en-US" sz="4400" dirty="0"/>
          </a:p>
        </p:txBody>
      </p:sp>
    </p:spTree>
    <p:extLst>
      <p:ext uri="{BB962C8B-B14F-4D97-AF65-F5344CB8AC3E}">
        <p14:creationId xmlns:p14="http://schemas.microsoft.com/office/powerpoint/2010/main" val="17032196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881188"/>
            <a:ext cx="8229600" cy="1381124"/>
          </a:xfrm>
        </p:spPr>
        <p:txBody>
          <a:bodyPr/>
          <a:lstStyle/>
          <a:p>
            <a:pPr marL="0" indent="0" algn="ctr">
              <a:buNone/>
            </a:pPr>
            <a:r>
              <a:rPr lang="en-US" sz="5400" dirty="0" smtClean="0"/>
              <a:t>Bonus Slides</a:t>
            </a:r>
          </a:p>
          <a:p>
            <a:pPr marL="0" indent="0" algn="ctr">
              <a:buNone/>
            </a:pPr>
            <a:r>
              <a:rPr lang="en-US" sz="1600" dirty="0" smtClean="0"/>
              <a:t>(slides that didn’t make the cut due to time constraints)</a:t>
            </a:r>
            <a:endParaRPr lang="en-US" sz="1600" dirty="0"/>
          </a:p>
        </p:txBody>
      </p:sp>
    </p:spTree>
    <p:extLst>
      <p:ext uri="{BB962C8B-B14F-4D97-AF65-F5344CB8AC3E}">
        <p14:creationId xmlns:p14="http://schemas.microsoft.com/office/powerpoint/2010/main" val="26247935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Jitter</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682" y="875119"/>
            <a:ext cx="6712639" cy="1353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19200" y="2224445"/>
            <a:ext cx="5203468" cy="338554"/>
          </a:xfrm>
          <a:prstGeom prst="rect">
            <a:avLst/>
          </a:prstGeom>
          <a:noFill/>
        </p:spPr>
        <p:txBody>
          <a:bodyPr wrap="none" rtlCol="0">
            <a:spAutoFit/>
          </a:bodyPr>
          <a:lstStyle/>
          <a:p>
            <a:r>
              <a:rPr lang="en-US" dirty="0" smtClean="0"/>
              <a:t>Landsat 7.  700,000 m above </a:t>
            </a:r>
            <a:r>
              <a:rPr lang="en-US" dirty="0"/>
              <a:t>Earth. </a:t>
            </a:r>
            <a:r>
              <a:rPr lang="en-US" dirty="0" smtClean="0"/>
              <a:t>Inertial reference frame.</a:t>
            </a:r>
            <a:endParaRPr lang="en-US" dirty="0"/>
          </a:p>
        </p:txBody>
      </p:sp>
      <p:sp>
        <p:nvSpPr>
          <p:cNvPr id="3" name="TextBox 2"/>
          <p:cNvSpPr txBox="1"/>
          <p:nvPr/>
        </p:nvSpPr>
        <p:spPr>
          <a:xfrm>
            <a:off x="4208766" y="4400550"/>
            <a:ext cx="642524" cy="338554"/>
          </a:xfrm>
          <a:prstGeom prst="rect">
            <a:avLst/>
          </a:prstGeom>
          <a:noFill/>
        </p:spPr>
        <p:txBody>
          <a:bodyPr wrap="none" rtlCol="0">
            <a:spAutoFit/>
          </a:bodyPr>
          <a:lstStyle/>
          <a:p>
            <a:r>
              <a:rPr lang="en-US" dirty="0">
                <a:hlinkClick r:id="rId4" action="ppaction://hlinkfile"/>
              </a:rPr>
              <a:t>v</a:t>
            </a:r>
            <a:r>
              <a:rPr lang="en-US" dirty="0" smtClean="0">
                <a:hlinkClick r:id="rId4" action="ppaction://hlinkfile"/>
              </a:rPr>
              <a:t>ideo</a:t>
            </a:r>
            <a:endParaRPr lang="en-US" dirty="0"/>
          </a:p>
        </p:txBody>
      </p:sp>
      <p:pic>
        <p:nvPicPr>
          <p:cNvPr id="4" name="Picture 3"/>
          <p:cNvPicPr>
            <a:picLocks noChangeAspect="1"/>
          </p:cNvPicPr>
          <p:nvPr/>
        </p:nvPicPr>
        <p:blipFill>
          <a:blip r:embed="rId5"/>
          <a:stretch>
            <a:fillRect/>
          </a:stretch>
        </p:blipFill>
        <p:spPr>
          <a:xfrm>
            <a:off x="1214363" y="2681646"/>
            <a:ext cx="6715274" cy="1390721"/>
          </a:xfrm>
          <a:prstGeom prst="rect">
            <a:avLst/>
          </a:prstGeom>
        </p:spPr>
      </p:pic>
      <p:sp>
        <p:nvSpPr>
          <p:cNvPr id="9" name="TextBox 8"/>
          <p:cNvSpPr txBox="1"/>
          <p:nvPr/>
        </p:nvSpPr>
        <p:spPr>
          <a:xfrm>
            <a:off x="1255783" y="4061996"/>
            <a:ext cx="3442569" cy="338554"/>
          </a:xfrm>
          <a:prstGeom prst="rect">
            <a:avLst/>
          </a:prstGeom>
          <a:noFill/>
        </p:spPr>
        <p:txBody>
          <a:bodyPr wrap="none" rtlCol="0">
            <a:spAutoFit/>
          </a:bodyPr>
          <a:lstStyle/>
          <a:p>
            <a:r>
              <a:rPr lang="en-US" dirty="0" smtClean="0"/>
              <a:t>State border.  WGS84 reference frame.</a:t>
            </a:r>
            <a:endParaRPr lang="en-US" dirty="0"/>
          </a:p>
        </p:txBody>
      </p:sp>
      <p:sp>
        <p:nvSpPr>
          <p:cNvPr id="5" name="TextBox 4"/>
          <p:cNvSpPr txBox="1"/>
          <p:nvPr/>
        </p:nvSpPr>
        <p:spPr>
          <a:xfrm>
            <a:off x="6096000" y="4019550"/>
            <a:ext cx="1905000" cy="338554"/>
          </a:xfrm>
          <a:prstGeom prst="rect">
            <a:avLst/>
          </a:prstGeom>
          <a:noFill/>
        </p:spPr>
        <p:txBody>
          <a:bodyPr wrap="square" rtlCol="0">
            <a:spAutoFit/>
          </a:bodyPr>
          <a:lstStyle/>
          <a:p>
            <a:pPr algn="r"/>
            <a:r>
              <a:rPr lang="en-US" dirty="0" smtClean="0"/>
              <a:t>See </a:t>
            </a:r>
            <a:r>
              <a:rPr lang="en-US" dirty="0"/>
              <a:t>[Ohlarik08b]</a:t>
            </a:r>
          </a:p>
        </p:txBody>
      </p:sp>
    </p:spTree>
    <p:extLst>
      <p:ext uri="{BB962C8B-B14F-4D97-AF65-F5344CB8AC3E}">
        <p14:creationId xmlns:p14="http://schemas.microsoft.com/office/powerpoint/2010/main" val="6983670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Work at AGI</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89" y="1100138"/>
            <a:ext cx="7515225"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62000" y="4114800"/>
            <a:ext cx="5242741" cy="338554"/>
          </a:xfrm>
          <a:prstGeom prst="rect">
            <a:avLst/>
          </a:prstGeom>
          <a:noFill/>
        </p:spPr>
        <p:txBody>
          <a:bodyPr wrap="none" rtlCol="0">
            <a:spAutoFit/>
          </a:bodyPr>
          <a:lstStyle/>
          <a:p>
            <a:r>
              <a:rPr lang="en-US" dirty="0" smtClean="0"/>
              <a:t>Massive view distances and precision for coordinate systems</a:t>
            </a:r>
            <a:endParaRPr lang="en-US" dirty="0"/>
          </a:p>
        </p:txBody>
      </p:sp>
    </p:spTree>
    <p:extLst>
      <p:ext uri="{BB962C8B-B14F-4D97-AF65-F5344CB8AC3E}">
        <p14:creationId xmlns:p14="http://schemas.microsoft.com/office/powerpoint/2010/main" val="12116702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Massive scale with fine-grained detail</a:t>
            </a:r>
          </a:p>
          <a:p>
            <a:pPr lvl="1"/>
            <a:r>
              <a:rPr lang="en-US" dirty="0" smtClean="0"/>
              <a:t>Precision problems       rendering artifacts</a:t>
            </a:r>
          </a:p>
          <a:p>
            <a:r>
              <a:rPr lang="en-US" dirty="0" smtClean="0"/>
              <a:t>Issues</a:t>
            </a:r>
          </a:p>
          <a:p>
            <a:pPr lvl="1"/>
            <a:r>
              <a:rPr lang="en-US" dirty="0" smtClean="0"/>
              <a:t>Earth-scale at meter resolution – jittering</a:t>
            </a:r>
          </a:p>
          <a:p>
            <a:pPr lvl="1"/>
            <a:r>
              <a:rPr lang="en-US" dirty="0"/>
              <a:t>Global terrain – </a:t>
            </a:r>
            <a:r>
              <a:rPr lang="en-US" b="1" dirty="0"/>
              <a:t>z-</a:t>
            </a:r>
            <a:r>
              <a:rPr lang="en-US" b="1" dirty="0" smtClean="0"/>
              <a:t>fighting</a:t>
            </a:r>
            <a:endParaRPr lang="en-US" b="1" dirty="0"/>
          </a:p>
        </p:txBody>
      </p:sp>
      <p:sp>
        <p:nvSpPr>
          <p:cNvPr id="4" name="Right Arrow 3"/>
          <p:cNvSpPr/>
          <p:nvPr/>
        </p:nvSpPr>
        <p:spPr>
          <a:xfrm>
            <a:off x="4038600" y="1504950"/>
            <a:ext cx="304800" cy="1714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2424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dirty="0" smtClean="0"/>
              <a:t>Robust multiple frustum solution for z-fighting</a:t>
            </a:r>
          </a:p>
          <a:p>
            <a:pPr lvl="1"/>
            <a:r>
              <a:rPr lang="en-US" dirty="0" smtClean="0"/>
              <a:t>No fog</a:t>
            </a:r>
            <a:endParaRPr lang="en-US" dirty="0"/>
          </a:p>
          <a:p>
            <a:pPr lvl="1"/>
            <a:r>
              <a:rPr lang="en-US" dirty="0" smtClean="0"/>
              <a:t>No bribing artists</a:t>
            </a:r>
          </a:p>
          <a:p>
            <a:r>
              <a:rPr lang="en-US" dirty="0" smtClean="0"/>
              <a:t>Useful for</a:t>
            </a:r>
          </a:p>
          <a:p>
            <a:pPr lvl="1"/>
            <a:r>
              <a:rPr lang="en-US" dirty="0" smtClean="0"/>
              <a:t>Virtual </a:t>
            </a:r>
            <a:r>
              <a:rPr lang="en-US" dirty="0"/>
              <a:t>globes</a:t>
            </a:r>
          </a:p>
          <a:p>
            <a:pPr lvl="1"/>
            <a:r>
              <a:rPr lang="en-US" dirty="0"/>
              <a:t>Geospatial visualization</a:t>
            </a:r>
          </a:p>
          <a:p>
            <a:pPr lvl="1"/>
            <a:r>
              <a:rPr lang="en-US" dirty="0"/>
              <a:t>Massive-world games</a:t>
            </a:r>
          </a:p>
          <a:p>
            <a:r>
              <a:rPr lang="en-US" dirty="0" smtClean="0"/>
              <a:t>Pragmatic implementation tips</a:t>
            </a:r>
          </a:p>
          <a:p>
            <a:endParaRPr lang="en-US" dirty="0"/>
          </a:p>
        </p:txBody>
      </p:sp>
    </p:spTree>
    <p:extLst>
      <p:ext uri="{BB962C8B-B14F-4D97-AF65-F5344CB8AC3E}">
        <p14:creationId xmlns:p14="http://schemas.microsoft.com/office/powerpoint/2010/main" val="30709363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495" y="1123950"/>
            <a:ext cx="5439013" cy="307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31904" y="4267200"/>
            <a:ext cx="2816296" cy="338554"/>
          </a:xfrm>
          <a:prstGeom prst="rect">
            <a:avLst/>
          </a:prstGeom>
          <a:noFill/>
        </p:spPr>
        <p:txBody>
          <a:bodyPr wrap="none" rtlCol="0">
            <a:spAutoFit/>
          </a:bodyPr>
          <a:lstStyle/>
          <a:p>
            <a:r>
              <a:rPr lang="en-US" dirty="0" smtClean="0"/>
              <a:t>Huge far-to-near ratio.  No Fog!</a:t>
            </a:r>
            <a:endParaRPr lang="en-US" dirty="0"/>
          </a:p>
        </p:txBody>
      </p:sp>
    </p:spTree>
    <p:extLst>
      <p:ext uri="{BB962C8B-B14F-4D97-AF65-F5344CB8AC3E}">
        <p14:creationId xmlns:p14="http://schemas.microsoft.com/office/powerpoint/2010/main" val="23819483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Z-Fighting</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94" y="885825"/>
            <a:ext cx="7778012" cy="32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 y="4171950"/>
            <a:ext cx="3465211" cy="338554"/>
          </a:xfrm>
          <a:prstGeom prst="rect">
            <a:avLst/>
          </a:prstGeom>
          <a:noFill/>
        </p:spPr>
        <p:txBody>
          <a:bodyPr wrap="none" rtlCol="0">
            <a:spAutoFit/>
          </a:bodyPr>
          <a:lstStyle/>
          <a:p>
            <a:r>
              <a:rPr lang="en-US" dirty="0" smtClean="0"/>
              <a:t>Shadow UAV mission without z-fighting</a:t>
            </a:r>
            <a:endParaRPr lang="en-US" dirty="0"/>
          </a:p>
        </p:txBody>
      </p:sp>
    </p:spTree>
    <p:extLst>
      <p:ext uri="{BB962C8B-B14F-4D97-AF65-F5344CB8AC3E}">
        <p14:creationId xmlns:p14="http://schemas.microsoft.com/office/powerpoint/2010/main" val="6993110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5718</Words>
  <Application>Microsoft Macintosh PowerPoint</Application>
  <PresentationFormat>On-screen Show (16:9)</PresentationFormat>
  <Paragraphs>440</Paragraphs>
  <Slides>44</Slides>
  <Notes>41</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1_Office Theme</vt:lpstr>
      <vt:lpstr>Using Multiple Frustums for Massive Worlds</vt:lpstr>
      <vt:lpstr>Our Work at AGI</vt:lpstr>
      <vt:lpstr>Our Work at AGI</vt:lpstr>
      <vt:lpstr>Our Work at AGI</vt:lpstr>
      <vt:lpstr>Our Work at AGI</vt:lpstr>
      <vt:lpstr>Introduction</vt:lpstr>
      <vt:lpstr>Introduction</vt:lpstr>
      <vt:lpstr>Introduction</vt:lpstr>
      <vt:lpstr>Z-Fighting</vt:lpstr>
      <vt:lpstr>Z-Fighting</vt:lpstr>
      <vt:lpstr>Z-Fighting Causes</vt:lpstr>
      <vt:lpstr>Z-Fighting Causes</vt:lpstr>
      <vt:lpstr>Z-Fighting Causes</vt:lpstr>
      <vt:lpstr>Z-Fighting Causes</vt:lpstr>
      <vt:lpstr>Z-Fighting Causes</vt:lpstr>
      <vt:lpstr>Z-Fighting Solutions</vt:lpstr>
      <vt:lpstr>Multiple Frustums</vt:lpstr>
      <vt:lpstr>Multiple Frustums</vt:lpstr>
      <vt:lpstr>Multiple Frustums</vt:lpstr>
      <vt:lpstr>Multiple Frustums in Cesium</vt:lpstr>
      <vt:lpstr>Multiple Frustum Rendering in Cesium</vt:lpstr>
      <vt:lpstr>Multiple Frustum Rendering in Cesium</vt:lpstr>
      <vt:lpstr>Multiple Frustum Rendering in Cesium</vt:lpstr>
      <vt:lpstr>Multiple Frustum Rendering</vt:lpstr>
      <vt:lpstr>Multiple Frustum Rendering</vt:lpstr>
      <vt:lpstr>Multiple Frustum Rendering in Cesium</vt:lpstr>
      <vt:lpstr>Multiple Frustum Rendering in Cesium</vt:lpstr>
      <vt:lpstr>Multiple Frustum Rendering in Cesium</vt:lpstr>
      <vt:lpstr>Multiple Frustum Artifacts</vt:lpstr>
      <vt:lpstr>Multiple Frustum Artifacts</vt:lpstr>
      <vt:lpstr>Performance: Redundant Draw Calls</vt:lpstr>
      <vt:lpstr>Debug View</vt:lpstr>
      <vt:lpstr>Performance: Redundant Draw Calls</vt:lpstr>
      <vt:lpstr>Performance: Redundant Draw Calls</vt:lpstr>
      <vt:lpstr>Performance: Redundant Draw Calls</vt:lpstr>
      <vt:lpstr>Performance: Batching vs. Culling</vt:lpstr>
      <vt:lpstr>Performance: Fill Rate</vt:lpstr>
      <vt:lpstr>Future Ideas</vt:lpstr>
      <vt:lpstr>Advice</vt:lpstr>
      <vt:lpstr>Acknowledgements</vt:lpstr>
      <vt:lpstr>References</vt:lpstr>
      <vt:lpstr>Course Resources</vt:lpstr>
      <vt:lpstr>PowerPoint Presentation</vt:lpstr>
      <vt:lpstr>Jitter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2013-05-09T15:06:12Z</dcterms:created>
  <dcterms:modified xsi:type="dcterms:W3CDTF">2013-07-25T19:51:15Z</dcterms:modified>
</cp:coreProperties>
</file>